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336" y="-104"/>
      </p:cViewPr>
      <p:guideLst>
        <p:guide orient="horz" pos="1620"/>
        <p:guide pos="2880"/>
      </p:guideLst>
    </p:cSldViewPr>
  </p:slideViewPr>
  <p:notesTextViewPr>
    <p:cViewPr>
      <p:scale>
        <a:sx n="100" d="100"/>
        <a:sy n="100" d="100"/>
      </p:scale>
      <p:origin x="0" y="4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6647441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rathoninvestigation.com" TargetMode="External"/><Relationship Id="rId4" Type="http://schemas.openxmlformats.org/officeDocument/2006/relationships/hyperlink" Target="https://therunningbug.com/fitness/injuries/the-ultimate-guide-to-beating-achilles-pain-how-to-prevent-treat-and-recover"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idmyachilles.com/pulled-achilles/ice-vs-heat-for-your-achilles-tendon.php" TargetMode="External"/><Relationship Id="rId4" Type="http://schemas.openxmlformats.org/officeDocument/2006/relationships/hyperlink" Target="https://www.vivehealth.com/blogs/resources/achilles-tendon-brace" TargetMode="External"/><Relationship Id="rId5" Type="http://schemas.openxmlformats.org/officeDocument/2006/relationships/hyperlink" Target="http://myphysiosa.com.au/how-to-tape-achilles-posterior-impingement/" TargetMode="External"/><Relationship Id="rId6" Type="http://schemas.openxmlformats.org/officeDocument/2006/relationships/hyperlink" Target="http://www.anatomy-physiotherapy.com/en/articles/musculoskeletal/lower-extremity/ankle/514-effectiveness-of-the-alfredson-s-protocol-compared-with-a-lower-repetition-volume-protocol-for-mid-portion-achilles-tendinopathy-a-randomized-controlled-trial" TargetMode="External"/><Relationship Id="rId7" Type="http://schemas.openxmlformats.org/officeDocument/2006/relationships/hyperlink" Target="http://aspenlasers.com/laser-therapy-surgery-laser-for-podiatry/"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Based on the criteria for our device laid out by our client, Mary Tarzon, we have identified the following design specifications.</a:t>
            </a:r>
          </a:p>
          <a:p>
            <a:pPr lvl="0" rtl="0">
              <a:spcBef>
                <a:spcPts val="0"/>
              </a:spcBef>
              <a:buNone/>
            </a:pPr>
            <a:endParaRPr/>
          </a:p>
          <a:p>
            <a:pPr lvl="0" rtl="0">
              <a:spcBef>
                <a:spcPts val="0"/>
              </a:spcBef>
              <a:buNone/>
            </a:pPr>
            <a:r>
              <a:rPr lang="en"/>
              <a:t>The specifications on this slide are those addressed in our project scope. A person should not need access to a physical therapist or athletic training facility to use the device and it should not be so expensive that cost prevents athletes from using it. People should be able to easily travel with the device, operate it easily, and use it multiple times.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solidFill>
                  <a:schemeClr val="dk1"/>
                </a:solidFill>
              </a:rPr>
              <a:t>In addition to the individual responsibilities listed on the slide there are also tasks that we will all work on together including:</a:t>
            </a:r>
          </a:p>
          <a:p>
            <a:pPr marL="914400" lvl="1" indent="-228600" rtl="0">
              <a:lnSpc>
                <a:spcPct val="115000"/>
              </a:lnSpc>
              <a:spcBef>
                <a:spcPts val="0"/>
              </a:spcBef>
              <a:buClr>
                <a:schemeClr val="dk1"/>
              </a:buClr>
              <a:buChar char="○"/>
            </a:pPr>
            <a:r>
              <a:rPr lang="en">
                <a:solidFill>
                  <a:schemeClr val="dk1"/>
                </a:solidFill>
              </a:rPr>
              <a:t>Preliminary research</a:t>
            </a:r>
          </a:p>
          <a:p>
            <a:pPr marL="914400" lvl="1" indent="-228600" rtl="0">
              <a:lnSpc>
                <a:spcPct val="115000"/>
              </a:lnSpc>
              <a:spcBef>
                <a:spcPts val="0"/>
              </a:spcBef>
              <a:buClr>
                <a:schemeClr val="dk1"/>
              </a:buClr>
              <a:buChar char="○"/>
            </a:pPr>
            <a:r>
              <a:rPr lang="en">
                <a:solidFill>
                  <a:schemeClr val="dk1"/>
                </a:solidFill>
              </a:rPr>
              <a:t>Brainstorming</a:t>
            </a:r>
          </a:p>
          <a:p>
            <a:pPr marL="914400" lvl="1" indent="-228600" rtl="0">
              <a:lnSpc>
                <a:spcPct val="115000"/>
              </a:lnSpc>
              <a:spcBef>
                <a:spcPts val="0"/>
              </a:spcBef>
              <a:buClr>
                <a:schemeClr val="dk1"/>
              </a:buClr>
              <a:buChar char="○"/>
            </a:pPr>
            <a:r>
              <a:rPr lang="en">
                <a:solidFill>
                  <a:schemeClr val="dk1"/>
                </a:solidFill>
              </a:rPr>
              <a:t>Overall device design and assembly</a:t>
            </a:r>
          </a:p>
          <a:p>
            <a:pPr marL="914400" lvl="1" indent="-228600" rtl="0">
              <a:lnSpc>
                <a:spcPct val="115000"/>
              </a:lnSpc>
              <a:spcBef>
                <a:spcPts val="0"/>
              </a:spcBef>
              <a:buClr>
                <a:schemeClr val="dk1"/>
              </a:buClr>
              <a:buChar char="○"/>
            </a:pPr>
            <a:r>
              <a:rPr lang="en">
                <a:solidFill>
                  <a:schemeClr val="dk1"/>
                </a:solidFill>
              </a:rPr>
              <a:t>Crafting of reports and presentations</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To be successful and avoid falling behind, our team created a schedule including target dates for important milestones. Looking forward, we will spend the remainder of October brainstorming different solutions and have one chosen by the end of the month. </a:t>
            </a:r>
          </a:p>
          <a:p>
            <a:pPr lvl="0">
              <a:spcBef>
                <a:spcPts val="0"/>
              </a:spcBef>
              <a:buNone/>
            </a:pPr>
            <a:endParaRPr dirty="0"/>
          </a:p>
          <a:p>
            <a:pPr lvl="0">
              <a:spcBef>
                <a:spcPts val="0"/>
              </a:spcBef>
              <a:buNone/>
            </a:pPr>
            <a:r>
              <a:rPr lang="en" dirty="0"/>
              <a:t>Now, I’d be happy to answer any questions that you have.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79400" rtl="0">
              <a:lnSpc>
                <a:spcPct val="115000"/>
              </a:lnSpc>
              <a:spcBef>
                <a:spcPts val="0"/>
              </a:spcBef>
              <a:spcAft>
                <a:spcPts val="0"/>
              </a:spcAft>
              <a:buSzPct val="100000"/>
            </a:pPr>
            <a:r>
              <a:rPr lang="en" sz="800">
                <a:latin typeface="Verdana"/>
                <a:ea typeface="Verdana"/>
                <a:cs typeface="Verdana"/>
                <a:sym typeface="Verdana"/>
              </a:rPr>
              <a:t>The Achilles tendon is a tough band of fibrous tissue that connects the calf muscles to the heel bone, and it is the </a:t>
            </a:r>
            <a:r>
              <a:rPr lang="en" sz="800">
                <a:solidFill>
                  <a:schemeClr val="dk1"/>
                </a:solidFill>
              </a:rPr>
              <a:t>largest and strongest tendon in the body.</a:t>
            </a:r>
          </a:p>
          <a:p>
            <a:pPr marL="457200" lvl="0" indent="-279400" rtl="0">
              <a:lnSpc>
                <a:spcPct val="115000"/>
              </a:lnSpc>
              <a:spcBef>
                <a:spcPts val="0"/>
              </a:spcBef>
              <a:spcAft>
                <a:spcPts val="0"/>
              </a:spcAft>
              <a:buSzPct val="100000"/>
              <a:buFont typeface="Verdana"/>
            </a:pPr>
            <a:r>
              <a:rPr lang="en" sz="800">
                <a:latin typeface="Verdana"/>
                <a:ea typeface="Verdana"/>
                <a:cs typeface="Verdana"/>
                <a:sym typeface="Verdana"/>
              </a:rPr>
              <a:t>Unfortunately, this makes the Achilles very vulnerable to injury because of the high tensions placed on it. It is also often subject to a </a:t>
            </a:r>
            <a:r>
              <a:rPr lang="en" sz="800">
                <a:solidFill>
                  <a:schemeClr val="dk1"/>
                </a:solidFill>
                <a:latin typeface="Verdana"/>
                <a:ea typeface="Verdana"/>
                <a:cs typeface="Verdana"/>
                <a:sym typeface="Verdana"/>
              </a:rPr>
              <a:t>limited blood supply.</a:t>
            </a:r>
          </a:p>
          <a:p>
            <a:pPr marL="457200" lvl="0"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Achilles tendinopathy develops as a result of repeated tiny injuries called microtrauma to the Achilles tendon. After each injury, the tendon does not heal properly, and damage to the Achilles build up over time.</a:t>
            </a:r>
          </a:p>
          <a:p>
            <a:pPr marL="914400" lvl="1"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Several factors are thought to cause these microtrauma:</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Overuse or rapidly increasing the intensity and frequency of training</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Inappropriate footwear</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Poor training technique</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Training on sloped surfaces</a:t>
            </a:r>
          </a:p>
          <a:p>
            <a:pPr marL="914400" lvl="1"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Symptoms include:</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Pain</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Stiffness</a:t>
            </a:r>
          </a:p>
          <a:p>
            <a:pPr marL="1371600" lvl="2" indent="-279400" rtl="0">
              <a:lnSpc>
                <a:spcPct val="115000"/>
              </a:lnSpc>
              <a:spcBef>
                <a:spcPts val="0"/>
              </a:spcBef>
              <a:spcAft>
                <a:spcPts val="0"/>
              </a:spcAft>
              <a:buClr>
                <a:schemeClr val="dk1"/>
              </a:buClr>
              <a:buSzPct val="100000"/>
              <a:buFont typeface="Verdana"/>
            </a:pPr>
            <a:r>
              <a:rPr lang="en" sz="800">
                <a:solidFill>
                  <a:schemeClr val="dk1"/>
                </a:solidFill>
                <a:latin typeface="Verdana"/>
                <a:ea typeface="Verdana"/>
                <a:cs typeface="Verdana"/>
                <a:sym typeface="Verdana"/>
              </a:rPr>
              <a:t>Swelling/inflammation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79400" rtl="0">
              <a:lnSpc>
                <a:spcPct val="115000"/>
              </a:lnSpc>
              <a:spcBef>
                <a:spcPts val="0"/>
              </a:spcBef>
              <a:spcAft>
                <a:spcPts val="1600"/>
              </a:spcAft>
              <a:buClr>
                <a:schemeClr val="dk1"/>
              </a:buClr>
              <a:buSzPct val="100000"/>
            </a:pPr>
            <a:r>
              <a:rPr lang="en" sz="800">
                <a:solidFill>
                  <a:schemeClr val="dk1"/>
                </a:solidFill>
              </a:rPr>
              <a:t>Approximately 6 in 100 inactive people develop Achilles tendinopathy at some point in their lifetime</a:t>
            </a:r>
          </a:p>
          <a:p>
            <a:pPr marL="457200" lvl="0" indent="-279400" rtl="0">
              <a:lnSpc>
                <a:spcPct val="115000"/>
              </a:lnSpc>
              <a:spcBef>
                <a:spcPts val="0"/>
              </a:spcBef>
              <a:spcAft>
                <a:spcPts val="1600"/>
              </a:spcAft>
              <a:buClr>
                <a:schemeClr val="dk1"/>
              </a:buClr>
              <a:buSzPct val="100000"/>
            </a:pPr>
            <a:r>
              <a:rPr lang="en" sz="800">
                <a:solidFill>
                  <a:schemeClr val="dk1"/>
                </a:solidFill>
              </a:rPr>
              <a:t>However, the probability of developing Achilles tendinopathy is much higher in athletes or those who train regularly and do a lot of exercise.</a:t>
            </a:r>
          </a:p>
          <a:p>
            <a:pPr marL="914400" lvl="1" indent="-279400" rtl="0">
              <a:spcBef>
                <a:spcPts val="0"/>
              </a:spcBef>
              <a:buClr>
                <a:schemeClr val="dk1"/>
              </a:buClr>
              <a:buSzPct val="100000"/>
            </a:pPr>
            <a:r>
              <a:rPr lang="en" sz="800">
                <a:solidFill>
                  <a:schemeClr val="dk1"/>
                </a:solidFill>
              </a:rPr>
              <a:t>The incidence of Achilles tendinopathy in elite runners is 9% and they have a lifetime risk of 52%.</a:t>
            </a:r>
          </a:p>
          <a:p>
            <a:pPr marL="457200" lvl="0" indent="-279400" rtl="0">
              <a:spcBef>
                <a:spcPts val="0"/>
              </a:spcBef>
              <a:buClr>
                <a:schemeClr val="dk1"/>
              </a:buClr>
              <a:buSzPct val="100000"/>
            </a:pPr>
            <a:r>
              <a:rPr lang="en" sz="800">
                <a:solidFill>
                  <a:schemeClr val="dk1"/>
                </a:solidFill>
              </a:rPr>
              <a:t>While there are treatment options available for Achilles tendinopathy, little reliable experimental or clinical scientific work has be done to study these options. Furthermore, there are serious drawbacks associated with the current treatments. Many of them are ineffective,  take a long time to be effective, are expensive, or require access to a physical therapy or athletic training facility. As a result the is a significant market for a device that can address these issues.</a:t>
            </a:r>
          </a:p>
          <a:p>
            <a:pPr lvl="0">
              <a:spcBef>
                <a:spcPts val="0"/>
              </a:spcBef>
              <a:buClr>
                <a:schemeClr val="dk1"/>
              </a:buClr>
              <a:buSzPct val="137500"/>
              <a:buFont typeface="Arial"/>
              <a:buNone/>
            </a:pPr>
            <a:endParaRPr sz="800">
              <a:solidFill>
                <a:schemeClr val="dk1"/>
              </a:solidFill>
            </a:endParaRPr>
          </a:p>
          <a:p>
            <a:pPr lvl="0">
              <a:spcBef>
                <a:spcPts val="0"/>
              </a:spcBef>
              <a:buClr>
                <a:schemeClr val="dk1"/>
              </a:buClr>
              <a:buSzPct val="137500"/>
              <a:buFont typeface="Arial"/>
              <a:buNone/>
            </a:pPr>
            <a:r>
              <a:rPr lang="en" sz="800" u="sng">
                <a:solidFill>
                  <a:schemeClr val="hlink"/>
                </a:solidFill>
                <a:hlinkClick r:id="rId3"/>
              </a:rPr>
              <a:t>https://www.marathoninvestigation.com</a:t>
            </a:r>
            <a:r>
              <a:rPr lang="en" sz="800">
                <a:solidFill>
                  <a:schemeClr val="dk1"/>
                </a:solidFill>
              </a:rPr>
              <a:t> (running)</a:t>
            </a:r>
          </a:p>
          <a:p>
            <a:pPr lvl="0" rtl="0">
              <a:spcBef>
                <a:spcPts val="0"/>
              </a:spcBef>
              <a:buNone/>
            </a:pPr>
            <a:r>
              <a:rPr lang="en" sz="800" u="sng">
                <a:solidFill>
                  <a:schemeClr val="hlink"/>
                </a:solidFill>
                <a:hlinkClick r:id="rId4"/>
              </a:rPr>
              <a:t>https://therunningbug.com/fitness/injuries/the-ultimate-guide-to-beating-achilles-pain-how-to-prevent-treat-and-recover</a:t>
            </a:r>
            <a:r>
              <a:rPr lang="en" sz="800">
                <a:solidFill>
                  <a:schemeClr val="dk1"/>
                </a:solidFill>
              </a:rPr>
              <a:t> (girl with hurt ankle</a:t>
            </a:r>
            <a:r>
              <a:rPr lang="en" sz="80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 existing treatment options can be categorized as conservative or operative, with operatives approaches being reserves as a last result. Presented here are a few of the most commonly used methods for treating Achilles tendinopathy. </a:t>
            </a:r>
          </a:p>
          <a:p>
            <a:pPr lvl="0" rtl="0">
              <a:spcBef>
                <a:spcPts val="0"/>
              </a:spcBef>
              <a:buNone/>
            </a:pPr>
            <a:endParaRPr/>
          </a:p>
          <a:p>
            <a:pPr marL="457200" lvl="0" indent="-228600" rtl="0">
              <a:spcBef>
                <a:spcPts val="0"/>
              </a:spcBef>
              <a:buAutoNum type="arabicPeriod"/>
            </a:pPr>
            <a:r>
              <a:rPr lang="en"/>
              <a:t>Ice/Heat - This is self explanatory, the treatment method involves applying ice or a heating to the injured Achilles.</a:t>
            </a:r>
          </a:p>
          <a:p>
            <a:pPr marL="914400" lvl="0" indent="-228600" rtl="0">
              <a:spcBef>
                <a:spcPts val="0"/>
              </a:spcBef>
            </a:pPr>
            <a:r>
              <a:rPr lang="en"/>
              <a:t>Inexpensive, widely available</a:t>
            </a:r>
          </a:p>
          <a:p>
            <a:pPr marL="914400" lvl="0" indent="-228600" rtl="0">
              <a:spcBef>
                <a:spcPts val="0"/>
              </a:spcBef>
            </a:pPr>
            <a:r>
              <a:rPr lang="en"/>
              <a:t>Only treat the symptoms of Achilles tendinopathy, not the underlying causes</a:t>
            </a:r>
          </a:p>
          <a:p>
            <a:pPr marL="457200" lvl="0" indent="-228600" rtl="0">
              <a:spcBef>
                <a:spcPts val="0"/>
              </a:spcBef>
              <a:buAutoNum type="arabicPeriod" startAt="2"/>
            </a:pPr>
            <a:r>
              <a:rPr lang="en"/>
              <a:t> Eccentric Heel Drop Exercise </a:t>
            </a:r>
          </a:p>
          <a:p>
            <a:pPr marL="914400" lvl="0" indent="-228600" rtl="0">
              <a:spcBef>
                <a:spcPts val="0"/>
              </a:spcBef>
            </a:pPr>
            <a:r>
              <a:rPr lang="en"/>
              <a:t>(To do these stand on the bottom step of a set of stairs with your heels hanging over the edge of the step. The person then rises up onto his toes, lifts their unaffected leg while slowly lowering the heel of the affected leg. </a:t>
            </a:r>
          </a:p>
          <a:p>
            <a:pPr marL="914400" lvl="0" indent="-228600" rtl="0">
              <a:spcBef>
                <a:spcPts val="0"/>
              </a:spcBef>
            </a:pPr>
            <a:r>
              <a:rPr lang="en"/>
              <a:t>Several advantages of this treatment are that it is inexpensive, it can be performed almost anywhere, and it does not require any special equipment of professional assistance.</a:t>
            </a:r>
          </a:p>
          <a:p>
            <a:pPr marL="914400" lvl="0" indent="-228600" rtl="0">
              <a:spcBef>
                <a:spcPts val="0"/>
              </a:spcBef>
            </a:pPr>
            <a:r>
              <a:rPr lang="en"/>
              <a:t>However, these exercises can be painful and take a long time to be effective</a:t>
            </a:r>
          </a:p>
          <a:p>
            <a:pPr marL="457200" lvl="0" indent="-228600" rtl="0">
              <a:spcBef>
                <a:spcPts val="0"/>
              </a:spcBef>
              <a:buAutoNum type="arabicPeriod" startAt="3"/>
            </a:pPr>
            <a:r>
              <a:rPr lang="en"/>
              <a:t>Taping</a:t>
            </a:r>
          </a:p>
          <a:p>
            <a:pPr marL="914400" lvl="0" indent="-228600" rtl="0">
              <a:spcBef>
                <a:spcPts val="0"/>
              </a:spcBef>
            </a:pPr>
            <a:r>
              <a:rPr lang="en"/>
              <a:t>Kinesiology tape is a thin, elastic, cotton strip with an acrylic adhesive that is almost identical to human skin. </a:t>
            </a:r>
          </a:p>
          <a:p>
            <a:pPr marL="914400" lvl="0" indent="-228600" rtl="0">
              <a:spcBef>
                <a:spcPts val="0"/>
              </a:spcBef>
            </a:pPr>
            <a:r>
              <a:rPr lang="en"/>
              <a:t>There is much anecdotal support for the effectiveness of taping.</a:t>
            </a:r>
          </a:p>
          <a:p>
            <a:pPr marL="914400" lvl="0" indent="-228600" rtl="0">
              <a:spcBef>
                <a:spcPts val="0"/>
              </a:spcBef>
            </a:pPr>
            <a:r>
              <a:rPr lang="en"/>
              <a:t>However, it is expensive, requires the assistance of a physical therapist or trainer, and is not reusable</a:t>
            </a:r>
          </a:p>
          <a:p>
            <a:pPr lvl="0" rtl="0">
              <a:spcBef>
                <a:spcPts val="0"/>
              </a:spcBef>
              <a:buNone/>
            </a:pPr>
            <a:endParaRPr/>
          </a:p>
          <a:p>
            <a:pPr lvl="0" rt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u="sng">
                <a:solidFill>
                  <a:schemeClr val="hlink"/>
                </a:solidFill>
                <a:hlinkClick r:id="rId3"/>
              </a:rPr>
              <a:t>http://www.aidmyachilles.com/pulled-achilles/ice-vs-heat-for-your-achilles-tendon.php</a:t>
            </a:r>
            <a:r>
              <a:rPr lang="en"/>
              <a:t> (ice/heat)</a:t>
            </a:r>
          </a:p>
          <a:p>
            <a:pPr lvl="0">
              <a:spcBef>
                <a:spcPts val="0"/>
              </a:spcBef>
              <a:buNone/>
            </a:pPr>
            <a:r>
              <a:rPr lang="en" u="sng">
                <a:solidFill>
                  <a:srgbClr val="1155CC"/>
                </a:solidFill>
                <a:hlinkClick r:id="rId4"/>
              </a:rPr>
              <a:t>https://www.vivehealth.com/blogs/resources/achilles-tendon-brace</a:t>
            </a:r>
            <a:r>
              <a:rPr lang="en">
                <a:solidFill>
                  <a:schemeClr val="dk1"/>
                </a:solidFill>
              </a:rPr>
              <a:t> (compression)</a:t>
            </a:r>
          </a:p>
          <a:p>
            <a:pPr lvl="0">
              <a:spcBef>
                <a:spcPts val="0"/>
              </a:spcBef>
              <a:buNone/>
            </a:pPr>
            <a:r>
              <a:rPr lang="en" u="sng">
                <a:solidFill>
                  <a:schemeClr val="hlink"/>
                </a:solidFill>
                <a:hlinkClick r:id="rId5"/>
              </a:rPr>
              <a:t>http://myphysiosa.com.au/how-to-tape-achilles-posterior-impingement/</a:t>
            </a:r>
            <a:r>
              <a:rPr lang="en">
                <a:solidFill>
                  <a:schemeClr val="dk1"/>
                </a:solidFill>
              </a:rPr>
              <a:t> (taping)</a:t>
            </a:r>
          </a:p>
          <a:p>
            <a:pPr lvl="0">
              <a:spcBef>
                <a:spcPts val="0"/>
              </a:spcBef>
              <a:buClr>
                <a:schemeClr val="dk1"/>
              </a:buClr>
              <a:buSzPct val="100000"/>
              <a:buFont typeface="Arial"/>
              <a:buNone/>
            </a:pPr>
            <a:r>
              <a:rPr lang="en" u="sng">
                <a:solidFill>
                  <a:schemeClr val="hlink"/>
                </a:solidFill>
                <a:hlinkClick r:id="rId6"/>
              </a:rPr>
              <a:t>http://www.anatomy-physiotherapy.com/en/articles/musculoskeletal/lower-extremity/ankle/514-effectiveness-of-the-alfredson-s-protocol-compared-with-a-lower-repetition-volume-protocol-for-mid-portion-achilles-tendinopathy-a-randomized-controlled-trial</a:t>
            </a:r>
            <a:r>
              <a:rPr lang="en">
                <a:solidFill>
                  <a:schemeClr val="dk1"/>
                </a:solidFill>
              </a:rPr>
              <a:t> (eccentric heel drops)</a:t>
            </a:r>
          </a:p>
          <a:p>
            <a:pPr lvl="0">
              <a:spcBef>
                <a:spcPts val="0"/>
              </a:spcBef>
              <a:buNone/>
            </a:pPr>
            <a:r>
              <a:rPr lang="en" u="sng">
                <a:solidFill>
                  <a:schemeClr val="hlink"/>
                </a:solidFill>
                <a:hlinkClick r:id="rId7"/>
              </a:rPr>
              <a:t>http://aspenlasers.com/laser-therapy-surgery-laser-for-podiatry/</a:t>
            </a:r>
            <a:r>
              <a:rPr lang="en"/>
              <a:t> (laser light therapy)</a:t>
            </a:r>
          </a:p>
          <a:p>
            <a:pPr lvl="0">
              <a:spcBef>
                <a:spcPts val="0"/>
              </a:spcBef>
              <a:buNone/>
            </a:pPr>
            <a:endParaRP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solidFill>
                  <a:schemeClr val="dk1"/>
                </a:solidFill>
              </a:rPr>
              <a:t>Two other common treatment options are compression and Laser Light Therapy.</a:t>
            </a:r>
          </a:p>
          <a:p>
            <a:pPr lvl="0" rtl="0">
              <a:spcBef>
                <a:spcPts val="0"/>
              </a:spcBef>
              <a:buNone/>
            </a:pPr>
            <a:endParaRPr>
              <a:solidFill>
                <a:schemeClr val="dk1"/>
              </a:solidFill>
            </a:endParaRPr>
          </a:p>
          <a:p>
            <a:pPr marL="457200" lvl="0" indent="-228600" rtl="0">
              <a:spcBef>
                <a:spcPts val="0"/>
              </a:spcBef>
              <a:buClr>
                <a:schemeClr val="dk1"/>
              </a:buClr>
              <a:buAutoNum type="arabicPeriod" startAt="4"/>
            </a:pPr>
            <a:r>
              <a:rPr lang="en">
                <a:solidFill>
                  <a:schemeClr val="dk1"/>
                </a:solidFill>
              </a:rPr>
              <a:t>Compression is usually administered in the form of a brace as pictured on the left.</a:t>
            </a:r>
          </a:p>
          <a:p>
            <a:pPr marL="914400" lvl="0" indent="-228600" rtl="0">
              <a:spcBef>
                <a:spcPts val="0"/>
              </a:spcBef>
              <a:buClr>
                <a:schemeClr val="dk1"/>
              </a:buClr>
            </a:pPr>
            <a:r>
              <a:rPr lang="en">
                <a:solidFill>
                  <a:schemeClr val="dk1"/>
                </a:solidFill>
              </a:rPr>
              <a:t>External compression therapy is supposed to increase blood flow to the injured region, thus accelerating the healing process. </a:t>
            </a:r>
          </a:p>
          <a:p>
            <a:pPr marL="914400" lvl="0" indent="-228600" rtl="0">
              <a:spcBef>
                <a:spcPts val="0"/>
              </a:spcBef>
              <a:buClr>
                <a:schemeClr val="dk1"/>
              </a:buClr>
            </a:pPr>
            <a:r>
              <a:rPr lang="en">
                <a:solidFill>
                  <a:schemeClr val="dk1"/>
                </a:solidFill>
              </a:rPr>
              <a:t>Unfortunately, there is little evidence that this actually works especially given the fact that achilles tendinopathy does not follow a normal inflammatory/healing process</a:t>
            </a:r>
          </a:p>
          <a:p>
            <a:pPr marL="457200" lvl="0" indent="-228600" rtl="0">
              <a:spcBef>
                <a:spcPts val="0"/>
              </a:spcBef>
              <a:buClr>
                <a:schemeClr val="dk1"/>
              </a:buClr>
              <a:buAutoNum type="arabicPeriod" startAt="4"/>
            </a:pPr>
            <a:r>
              <a:rPr lang="en">
                <a:solidFill>
                  <a:schemeClr val="dk1"/>
                </a:solidFill>
              </a:rPr>
              <a:t>Laser Light Therapy involves the directing monochromatic light to the Achilles with a laser.</a:t>
            </a:r>
          </a:p>
          <a:p>
            <a:pPr marL="914400" lvl="0" indent="-228600" rtl="0">
              <a:spcBef>
                <a:spcPts val="0"/>
              </a:spcBef>
              <a:buClr>
                <a:schemeClr val="dk1"/>
              </a:buClr>
            </a:pPr>
            <a:r>
              <a:rPr lang="en">
                <a:solidFill>
                  <a:schemeClr val="dk1"/>
                </a:solidFill>
              </a:rPr>
              <a:t>Some studies have been conducting showing the benefits of LLT, but data still remains limited. </a:t>
            </a:r>
          </a:p>
          <a:p>
            <a:pPr marL="914400" lvl="0" indent="-228600" rtl="0">
              <a:spcBef>
                <a:spcPts val="0"/>
              </a:spcBef>
              <a:buClr>
                <a:schemeClr val="dk1"/>
              </a:buClr>
            </a:pPr>
            <a:r>
              <a:rPr lang="en">
                <a:solidFill>
                  <a:schemeClr val="dk1"/>
                </a:solidFill>
              </a:rPr>
              <a:t>Furthermore, this treatment option is expensive and unavailable to a people without access to a physical therapist or an athletic trainer. </a:t>
            </a:r>
          </a:p>
          <a:p>
            <a:pPr lvl="0" rtl="0">
              <a:spcBef>
                <a:spcPts val="0"/>
              </a:spcBef>
              <a:buNone/>
            </a:pPr>
            <a:endParaRPr>
              <a:solidFill>
                <a:schemeClr val="dk1"/>
              </a:solidFill>
            </a:endParaRPr>
          </a:p>
          <a:p>
            <a:pPr lvl="0" rtl="0">
              <a:spcBef>
                <a:spcPts val="0"/>
              </a:spcBef>
              <a:buClr>
                <a:schemeClr val="dk1"/>
              </a:buClr>
              <a:buSzPct val="100000"/>
              <a:buFont typeface="Arial"/>
              <a:buNone/>
            </a:pPr>
            <a:r>
              <a:rPr lang="en">
                <a:solidFill>
                  <a:schemeClr val="dk1"/>
                </a:solidFill>
              </a:rPr>
              <a:t>There are several other approaches for managing Achilles tendinopathy that have not been shown because they are used far less frequently for a variety of reasons such as cost, accessibility, reliability, or because they cause extreme discomfort for the user.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Based on our research of the problem we have crafted the following need statement… There is a need for a midpoint Achilles tendinopathy treatment device targeting runners with Achilles pain that reduces the pain experienced while running or walking and reduces the time spent rehabilitating post injury.</a:t>
            </a:r>
          </a:p>
          <a:p>
            <a:pPr lvl="0" rtl="0">
              <a:spcBef>
                <a:spcPts val="0"/>
              </a:spcBef>
              <a:buClr>
                <a:schemeClr val="dk1"/>
              </a:buClr>
              <a:buSzPct val="91666"/>
              <a:buFont typeface="Arial"/>
              <a:buNone/>
            </a:pPr>
            <a:endParaRPr sz="1200">
              <a:solidFill>
                <a:schemeClr val="dk1"/>
              </a:solidFill>
            </a:endParaRPr>
          </a:p>
          <a:p>
            <a:pPr lvl="0" rtl="0">
              <a:lnSpc>
                <a:spcPct val="115000"/>
              </a:lnSpc>
              <a:spcBef>
                <a:spcPts val="0"/>
              </a:spcBef>
              <a:spcAft>
                <a:spcPts val="1600"/>
              </a:spcAft>
              <a:buClr>
                <a:schemeClr val="dk1"/>
              </a:buClr>
              <a:buSzPct val="91666"/>
              <a:buFont typeface="Arial"/>
              <a:buNone/>
            </a:pPr>
            <a:endParaRPr sz="1200">
              <a:solidFill>
                <a:schemeClr val="dk2"/>
              </a:solidFill>
            </a:endParaRPr>
          </a:p>
          <a:p>
            <a:pPr lvl="0">
              <a:spcBef>
                <a:spcPts val="0"/>
              </a:spcBef>
              <a:buClr>
                <a:srgbClr val="000000"/>
              </a:buClr>
              <a:buSzPct val="91666"/>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As addressed in our need statement, the purpose of our device is to reduce pain and accelerate the healing of Achilles tendinopathy in runners. The device will be able to treat athletes whose achilles tendinopathy ranges from mild to chronic. Other requirements for our design are that it be accessible, inexpensive, portable, reusable, and user friendly.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Based on the criteria for our device laid out by our client, Mary Tarzon, we have identified the following design specifications.</a:t>
            </a:r>
          </a:p>
          <a:p>
            <a:pPr lvl="0">
              <a:spcBef>
                <a:spcPts val="0"/>
              </a:spcBef>
              <a:buNone/>
            </a:pPr>
            <a:endParaRPr/>
          </a:p>
          <a:p>
            <a:pPr lvl="0" rtl="0">
              <a:spcBef>
                <a:spcPts val="0"/>
              </a:spcBef>
              <a:buNone/>
            </a:pPr>
            <a:r>
              <a:rPr lang="en"/>
              <a:t>The specifications on this slide are those addressed in our project scope. A person should not need access to a physical therapist or athletic training facility to use the device and it should not be so expensive that cost prevents athletes from using it. People should be able to easily travel with the device, operate it easily, and use it multiple times. </a:t>
            </a: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Based on the criteria for our device laid out by our client, Mary Tarzon, we have identified the following design specifications.</a:t>
            </a:r>
          </a:p>
          <a:p>
            <a:pPr lvl="0" rtl="0">
              <a:spcBef>
                <a:spcPts val="0"/>
              </a:spcBef>
              <a:buNone/>
            </a:pPr>
            <a:endParaRPr/>
          </a:p>
          <a:p>
            <a:pPr lvl="0" rtl="0">
              <a:spcBef>
                <a:spcPts val="0"/>
              </a:spcBef>
              <a:buNone/>
            </a:pPr>
            <a:r>
              <a:rPr lang="en"/>
              <a:t>The specifications on this slide are those addressed in our project scope. A person should not need access to a physical therapist or athletic training facility to use the device and it should not be so expensive that cost prevents athletes from using it. People should be able to easily travel with the device, operate it easily, and use it multiple times.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157319"/>
            <a:ext cx="6680400" cy="1159800"/>
          </a:xfrm>
          <a:prstGeom prst="rect">
            <a:avLst/>
          </a:prstGeom>
        </p:spPr>
        <p:txBody>
          <a:bodyPr wrap="square" lIns="91425" tIns="91425" rIns="91425" bIns="91425" anchor="t"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cxnSp>
        <p:nvCxnSpPr>
          <p:cNvPr id="10" name="Shape 10"/>
          <p:cNvCxnSpPr>
            <a:stCxn id="11" idx="4"/>
          </p:cNvCxnSpPr>
          <p:nvPr/>
        </p:nvCxnSpPr>
        <p:spPr>
          <a:xfrm>
            <a:off x="903750" y="2672925"/>
            <a:ext cx="0" cy="2470800"/>
          </a:xfrm>
          <a:prstGeom prst="straightConnector1">
            <a:avLst/>
          </a:prstGeom>
          <a:noFill/>
          <a:ln w="9525" cap="flat" cmpd="sng">
            <a:solidFill>
              <a:srgbClr val="999FA9"/>
            </a:solidFill>
            <a:prstDash val="solid"/>
            <a:round/>
            <a:headEnd type="none" w="lg" len="lg"/>
            <a:tailEnd type="none" w="lg" len="lg"/>
          </a:ln>
        </p:spPr>
      </p:cxnSp>
      <p:sp>
        <p:nvSpPr>
          <p:cNvPr id="11" name="Shape 11"/>
          <p:cNvSpPr/>
          <p:nvPr/>
        </p:nvSpPr>
        <p:spPr>
          <a:xfrm>
            <a:off x="769050" y="2470725"/>
            <a:ext cx="269400" cy="2022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key color">
    <p:bg>
      <p:bgPr>
        <a:solidFill>
          <a:srgbClr val="39C0BA"/>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5944"/>
            <a:ext cx="0" cy="5149500"/>
          </a:xfrm>
          <a:prstGeom prst="straightConnector1">
            <a:avLst/>
          </a:prstGeom>
          <a:noFill/>
          <a:ln w="9525" cap="flat" cmpd="sng">
            <a:solidFill>
              <a:srgbClr val="2E3037"/>
            </a:solidFill>
            <a:prstDash val="solid"/>
            <a:round/>
            <a:headEnd type="none" w="lg" len="lg"/>
            <a:tailEnd type="none" w="lg" len="lg"/>
          </a:ln>
        </p:spPr>
      </p:cxnSp>
      <p:sp>
        <p:nvSpPr>
          <p:cNvPr id="56" name="Shape 56"/>
          <p:cNvSpPr/>
          <p:nvPr/>
        </p:nvSpPr>
        <p:spPr>
          <a:xfrm>
            <a:off x="808650" y="2500425"/>
            <a:ext cx="190200" cy="142500"/>
          </a:xfrm>
          <a:prstGeom prst="ellipse">
            <a:avLst/>
          </a:prstGeom>
          <a:solidFill>
            <a:srgbClr val="39C0BA"/>
          </a:solidFill>
          <a:ln w="952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_2">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9" name="Shape 59"/>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0" name="Shape 6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2307788"/>
            <a:ext cx="6767100" cy="532200"/>
          </a:xfrm>
          <a:prstGeom prst="rect">
            <a:avLst/>
          </a:prstGeom>
        </p:spPr>
        <p:txBody>
          <a:bodyPr wrap="square" lIns="91425" tIns="91425" rIns="91425" bIns="91425" anchor="ctr"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14" name="Shape 14"/>
          <p:cNvSpPr txBox="1">
            <a:spLocks noGrp="1"/>
          </p:cNvSpPr>
          <p:nvPr>
            <p:ph type="subTitle" idx="1"/>
          </p:nvPr>
        </p:nvSpPr>
        <p:spPr>
          <a:xfrm>
            <a:off x="1530175" y="2782913"/>
            <a:ext cx="6927900" cy="353100"/>
          </a:xfrm>
          <a:prstGeom prst="rect">
            <a:avLst/>
          </a:prstGeom>
        </p:spPr>
        <p:txBody>
          <a:bodyPr wrap="square" lIns="91425" tIns="91425" rIns="91425" bIns="91425" anchor="t" anchorCtr="0"/>
          <a:lstStyle>
            <a:lvl1pPr lvl="0" rtl="0">
              <a:spcBef>
                <a:spcPts val="0"/>
              </a:spcBef>
              <a:buSzPct val="100000"/>
              <a:buNone/>
              <a:defRPr sz="1800"/>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cxnSp>
        <p:nvCxnSpPr>
          <p:cNvPr id="15" name="Shape 15"/>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16" name="Shape 16"/>
          <p:cNvSpPr/>
          <p:nvPr/>
        </p:nvSpPr>
        <p:spPr>
          <a:xfrm>
            <a:off x="493600" y="2264138"/>
            <a:ext cx="820200" cy="6150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1633225" y="2161800"/>
            <a:ext cx="6700500" cy="819900"/>
          </a:xfrm>
          <a:prstGeom prst="rect">
            <a:avLst/>
          </a:prstGeom>
        </p:spPr>
        <p:txBody>
          <a:bodyPr wrap="square" lIns="91425" tIns="91425" rIns="91425" bIns="91425" anchor="ctr" anchorCtr="0"/>
          <a:lstStyle>
            <a:lvl1pPr lvl="0" rtl="0">
              <a:spcBef>
                <a:spcPts val="0"/>
              </a:spcBef>
              <a:buClr>
                <a:srgbClr val="39C0BA"/>
              </a:buClr>
              <a:buSzPct val="100000"/>
              <a:defRPr sz="2800" i="1">
                <a:solidFill>
                  <a:srgbClr val="39C0BA"/>
                </a:solidFill>
              </a:defRPr>
            </a:lvl1pPr>
            <a:lvl2pPr lvl="1" rtl="0">
              <a:spcBef>
                <a:spcPts val="0"/>
              </a:spcBef>
              <a:buClr>
                <a:srgbClr val="39C0BA"/>
              </a:buClr>
              <a:buSzPct val="100000"/>
              <a:defRPr sz="2800" i="1">
                <a:solidFill>
                  <a:srgbClr val="39C0BA"/>
                </a:solidFill>
              </a:defRPr>
            </a:lvl2pPr>
            <a:lvl3pPr lvl="2" rtl="0">
              <a:spcBef>
                <a:spcPts val="0"/>
              </a:spcBef>
              <a:buClr>
                <a:srgbClr val="39C0BA"/>
              </a:buClr>
              <a:buSzPct val="100000"/>
              <a:defRPr sz="2800" i="1">
                <a:solidFill>
                  <a:srgbClr val="39C0BA"/>
                </a:solidFill>
              </a:defRPr>
            </a:lvl3pPr>
            <a:lvl4pPr lvl="3" rtl="0">
              <a:spcBef>
                <a:spcPts val="0"/>
              </a:spcBef>
              <a:buClr>
                <a:srgbClr val="39C0BA"/>
              </a:buClr>
              <a:buSzPct val="100000"/>
              <a:defRPr sz="2800" i="1">
                <a:solidFill>
                  <a:srgbClr val="39C0BA"/>
                </a:solidFill>
              </a:defRPr>
            </a:lvl4pPr>
            <a:lvl5pPr lvl="4" rtl="0">
              <a:spcBef>
                <a:spcPts val="0"/>
              </a:spcBef>
              <a:buClr>
                <a:srgbClr val="39C0BA"/>
              </a:buClr>
              <a:buSzPct val="100000"/>
              <a:defRPr sz="2800" i="1">
                <a:solidFill>
                  <a:srgbClr val="39C0BA"/>
                </a:solidFill>
              </a:defRPr>
            </a:lvl5pPr>
            <a:lvl6pPr lvl="5" rtl="0">
              <a:spcBef>
                <a:spcPts val="0"/>
              </a:spcBef>
              <a:buClr>
                <a:srgbClr val="39C0BA"/>
              </a:buClr>
              <a:buSzPct val="100000"/>
              <a:defRPr sz="2800" i="1">
                <a:solidFill>
                  <a:srgbClr val="39C0BA"/>
                </a:solidFill>
              </a:defRPr>
            </a:lvl6pPr>
            <a:lvl7pPr lvl="6" rtl="0">
              <a:spcBef>
                <a:spcPts val="0"/>
              </a:spcBef>
              <a:buClr>
                <a:srgbClr val="39C0BA"/>
              </a:buClr>
              <a:buSzPct val="100000"/>
              <a:defRPr sz="2800" i="1">
                <a:solidFill>
                  <a:srgbClr val="39C0BA"/>
                </a:solidFill>
              </a:defRPr>
            </a:lvl7pPr>
            <a:lvl8pPr lvl="7" rtl="0">
              <a:spcBef>
                <a:spcPts val="0"/>
              </a:spcBef>
              <a:buClr>
                <a:srgbClr val="39C0BA"/>
              </a:buClr>
              <a:buSzPct val="100000"/>
              <a:defRPr sz="2800" i="1">
                <a:solidFill>
                  <a:srgbClr val="39C0BA"/>
                </a:solidFill>
              </a:defRPr>
            </a:lvl8pPr>
            <a:lvl9pPr lvl="8">
              <a:spcBef>
                <a:spcPts val="0"/>
              </a:spcBef>
              <a:buClr>
                <a:srgbClr val="39C0BA"/>
              </a:buClr>
              <a:buSzPct val="100000"/>
              <a:defRPr sz="2800" i="1">
                <a:solidFill>
                  <a:srgbClr val="39C0BA"/>
                </a:solidFill>
              </a:defRPr>
            </a:lvl9pPr>
          </a:lstStyle>
          <a:p>
            <a:endParaRPr/>
          </a:p>
        </p:txBody>
      </p:sp>
      <p:cxnSp>
        <p:nvCxnSpPr>
          <p:cNvPr id="19" name="Shape 19"/>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20" name="Shape 20"/>
          <p:cNvSpPr/>
          <p:nvPr/>
        </p:nvSpPr>
        <p:spPr>
          <a:xfrm>
            <a:off x="493600" y="2264138"/>
            <a:ext cx="820200" cy="6150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21"/>
          <p:cNvSpPr txBox="1"/>
          <p:nvPr/>
        </p:nvSpPr>
        <p:spPr>
          <a:xfrm>
            <a:off x="208000" y="2322129"/>
            <a:ext cx="1306200" cy="653700"/>
          </a:xfrm>
          <a:prstGeom prst="rect">
            <a:avLst/>
          </a:prstGeom>
          <a:noFill/>
          <a:ln>
            <a:noFill/>
          </a:ln>
        </p:spPr>
        <p:txBody>
          <a:bodyPr wrap="square" lIns="91425" tIns="91425" rIns="91425" bIns="91425" anchor="t" anchorCtr="0">
            <a:noAutofit/>
          </a:bodyPr>
          <a:lstStyle/>
          <a:p>
            <a:pPr lvl="0" algn="ctr" rtl="0">
              <a:spcBef>
                <a:spcPts val="0"/>
              </a:spcBef>
              <a:buNone/>
            </a:pPr>
            <a:r>
              <a:rPr lang="en" sz="4800" b="1">
                <a:solidFill>
                  <a:srgbClr val="39C0BA"/>
                </a:solidFill>
                <a:latin typeface="Quicksand"/>
                <a:ea typeface="Quicksand"/>
                <a:cs typeface="Quicksand"/>
                <a:sym typeface="Quicksan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cxnSp>
        <p:nvCxnSpPr>
          <p:cNvPr id="23" name="Shape 23"/>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24" name="Shape 24"/>
          <p:cNvSpPr/>
          <p:nvPr/>
        </p:nvSpPr>
        <p:spPr>
          <a:xfrm>
            <a:off x="808725" y="600563"/>
            <a:ext cx="190200" cy="1425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769050" y="1396425"/>
            <a:ext cx="269400" cy="2022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1165475" y="499481"/>
            <a:ext cx="6858000" cy="345000"/>
          </a:xfrm>
          <a:prstGeom prst="rect">
            <a:avLst/>
          </a:prstGeom>
        </p:spPr>
        <p:txBody>
          <a:bodyPr wrap="square" lIns="91425" tIns="91425" rIns="91425" bIns="91425" anchor="b" anchorCtr="0"/>
          <a:lstStyle>
            <a:lvl1pPr lvl="0"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27" name="Shape 27"/>
          <p:cNvSpPr txBox="1">
            <a:spLocks noGrp="1"/>
          </p:cNvSpPr>
          <p:nvPr>
            <p:ph type="body" idx="1"/>
          </p:nvPr>
        </p:nvSpPr>
        <p:spPr>
          <a:xfrm>
            <a:off x="1165498" y="1200150"/>
            <a:ext cx="6858000" cy="3725700"/>
          </a:xfrm>
          <a:prstGeom prst="rect">
            <a:avLst/>
          </a:prstGeom>
        </p:spPr>
        <p:txBody>
          <a:bodyPr wrap="square" lIns="91425" tIns="91425" rIns="91425" bIns="91425" anchor="t" anchorCtr="0"/>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5475" y="499481"/>
            <a:ext cx="6858000" cy="345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65475" y="1200150"/>
            <a:ext cx="3306900" cy="3725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31" name="Shape 31"/>
          <p:cNvSpPr txBox="1">
            <a:spLocks noGrp="1"/>
          </p:cNvSpPr>
          <p:nvPr>
            <p:ph type="body" idx="2"/>
          </p:nvPr>
        </p:nvSpPr>
        <p:spPr>
          <a:xfrm>
            <a:off x="4671570" y="1200150"/>
            <a:ext cx="3306900" cy="3725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cxnSp>
        <p:nvCxnSpPr>
          <p:cNvPr id="32" name="Shape 32"/>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33" name="Shape 33"/>
          <p:cNvSpPr/>
          <p:nvPr/>
        </p:nvSpPr>
        <p:spPr>
          <a:xfrm>
            <a:off x="808725" y="600563"/>
            <a:ext cx="190200" cy="1425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769050" y="1396425"/>
            <a:ext cx="269400" cy="2022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499481"/>
            <a:ext cx="6858000" cy="3450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1165475" y="1255481"/>
            <a:ext cx="2403600" cy="36705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692249" y="1255481"/>
            <a:ext cx="2403600" cy="36705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6219023" y="1255481"/>
            <a:ext cx="2403600" cy="36705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cxnSp>
        <p:nvCxnSpPr>
          <p:cNvPr id="40" name="Shape 40"/>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41" name="Shape 41"/>
          <p:cNvSpPr/>
          <p:nvPr/>
        </p:nvSpPr>
        <p:spPr>
          <a:xfrm>
            <a:off x="808725" y="600563"/>
            <a:ext cx="190200" cy="1425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769050" y="1396425"/>
            <a:ext cx="269400" cy="2022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65475" y="499481"/>
            <a:ext cx="6858000" cy="345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5" name="Shape 45"/>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46" name="Shape 46"/>
          <p:cNvSpPr/>
          <p:nvPr/>
        </p:nvSpPr>
        <p:spPr>
          <a:xfrm>
            <a:off x="808725" y="600563"/>
            <a:ext cx="190200" cy="142500"/>
          </a:xfrm>
          <a:prstGeom prst="ellipse">
            <a:avLst/>
          </a:prstGeom>
          <a:solidFill>
            <a:srgbClr val="39C0BA"/>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65475" y="4331317"/>
            <a:ext cx="7521300" cy="434100"/>
          </a:xfrm>
          <a:prstGeom prst="rect">
            <a:avLst/>
          </a:prstGeom>
        </p:spPr>
        <p:txBody>
          <a:bodyPr wrap="square" lIns="91425" tIns="91425" rIns="91425" bIns="91425" anchor="t" anchorCtr="0"/>
          <a:lstStyle>
            <a:lvl1pPr lvl="0">
              <a:spcBef>
                <a:spcPts val="360"/>
              </a:spcBef>
              <a:buSzPct val="100000"/>
              <a:buNone/>
              <a:defRPr sz="1800"/>
            </a:lvl1pPr>
          </a:lstStyle>
          <a:p>
            <a:endParaRPr/>
          </a:p>
        </p:txBody>
      </p:sp>
      <p:cxnSp>
        <p:nvCxnSpPr>
          <p:cNvPr id="49" name="Shape 49"/>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50" name="Shape 50"/>
          <p:cNvSpPr/>
          <p:nvPr/>
        </p:nvSpPr>
        <p:spPr>
          <a:xfrm>
            <a:off x="808650" y="4464638"/>
            <a:ext cx="190200" cy="1425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cxnSp>
        <p:nvCxnSpPr>
          <p:cNvPr id="52" name="Shape 52"/>
          <p:cNvCxnSpPr/>
          <p:nvPr/>
        </p:nvCxnSpPr>
        <p:spPr>
          <a:xfrm>
            <a:off x="903825" y="-5944"/>
            <a:ext cx="0" cy="5149500"/>
          </a:xfrm>
          <a:prstGeom prst="straightConnector1">
            <a:avLst/>
          </a:prstGeom>
          <a:noFill/>
          <a:ln w="9525" cap="flat" cmpd="sng">
            <a:solidFill>
              <a:srgbClr val="999FA9"/>
            </a:solidFill>
            <a:prstDash val="solid"/>
            <a:round/>
            <a:headEnd type="none" w="lg" len="lg"/>
            <a:tailEnd type="none" w="lg" len="lg"/>
          </a:ln>
        </p:spPr>
      </p:cxnSp>
      <p:sp>
        <p:nvSpPr>
          <p:cNvPr id="53" name="Shape 53"/>
          <p:cNvSpPr/>
          <p:nvPr/>
        </p:nvSpPr>
        <p:spPr>
          <a:xfrm>
            <a:off x="808650" y="2500425"/>
            <a:ext cx="190200" cy="14250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499481"/>
            <a:ext cx="6858000" cy="345000"/>
          </a:xfrm>
          <a:prstGeom prst="rect">
            <a:avLst/>
          </a:prstGeom>
          <a:noFill/>
          <a:ln>
            <a:noFill/>
          </a:ln>
        </p:spPr>
        <p:txBody>
          <a:bodyPr wrap="square" lIns="91425" tIns="91425" rIns="91425" bIns="91425" anchor="b" anchorCtr="0"/>
          <a:lstStyle>
            <a:lvl1pPr lv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7" name="Shape 7"/>
          <p:cNvSpPr txBox="1">
            <a:spLocks noGrp="1"/>
          </p:cNvSpPr>
          <p:nvPr>
            <p:ph type="body" idx="1"/>
          </p:nvPr>
        </p:nvSpPr>
        <p:spPr>
          <a:xfrm>
            <a:off x="1165498" y="1200150"/>
            <a:ext cx="6858000" cy="3725700"/>
          </a:xfrm>
          <a:prstGeom prst="rect">
            <a:avLst/>
          </a:prstGeom>
          <a:noFill/>
          <a:ln>
            <a:noFill/>
          </a:ln>
        </p:spPr>
        <p:txBody>
          <a:bodyPr wrap="square" lIns="91425" tIns="91425" rIns="91425" bIns="91425" anchor="t" anchorCtr="0"/>
          <a:lstStyle>
            <a:lvl1pPr lv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3pPr>
            <a:lvl4pPr lvl="3">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4pPr>
            <a:lvl5pPr lvl="4">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5pPr>
            <a:lvl6pPr lvl="5">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6pPr>
            <a:lvl7pPr lvl="6">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7pPr>
            <a:lvl8pPr lvl="7">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8pPr>
            <a:lvl9pPr lvl="8">
              <a:spcBef>
                <a:spcPts val="360"/>
              </a:spcBef>
              <a:buClr>
                <a:srgbClr val="F3F3F3"/>
              </a:buClr>
              <a:buSzPct val="100000"/>
              <a:buFont typeface="Quicksand"/>
              <a:buChar char="■"/>
              <a:defRPr sz="1800">
                <a:solidFill>
                  <a:srgbClr val="F3F3F3"/>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sz="4800" b="1" dirty="0">
                <a:solidFill>
                  <a:srgbClr val="5FB8C7"/>
                </a:solidFill>
              </a:rPr>
              <a:t>Achilles Tendinopathy Rehabilitation Device</a:t>
            </a:r>
          </a:p>
        </p:txBody>
      </p:sp>
      <p:sp>
        <p:nvSpPr>
          <p:cNvPr id="70" name="Shape 70"/>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sz="1800" b="1"/>
              <a:t>Rachel Jacobsohn</a:t>
            </a:r>
          </a:p>
          <a:p>
            <a:pPr lvl="0">
              <a:spcBef>
                <a:spcPts val="0"/>
              </a:spcBef>
              <a:buNone/>
            </a:pPr>
            <a:r>
              <a:rPr lang="en" sz="1800" b="1"/>
              <a:t>Brianna Hajek and Eshan King</a:t>
            </a:r>
          </a:p>
          <a:p>
            <a:pPr lvl="0">
              <a:spcBef>
                <a:spcPts val="0"/>
              </a:spcBef>
              <a:buNone/>
            </a:pPr>
            <a:r>
              <a:rPr lang="en" sz="1800" b="1"/>
              <a:t>BME 401A Section 1</a:t>
            </a:r>
          </a:p>
          <a:p>
            <a:pPr lvl="0">
              <a:spcBef>
                <a:spcPts val="0"/>
              </a:spcBef>
              <a:buNone/>
            </a:pPr>
            <a:r>
              <a:rPr lang="en" sz="1800" b="1"/>
              <a:t>10/11/17</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rtl="0">
              <a:spcBef>
                <a:spcPts val="0"/>
              </a:spcBef>
              <a:buNone/>
            </a:pPr>
            <a:r>
              <a:rPr lang="en" sz="3000" b="1">
                <a:solidFill>
                  <a:srgbClr val="FFFFFF"/>
                </a:solidFill>
              </a:rPr>
              <a:t>Specifications</a:t>
            </a:r>
          </a:p>
        </p:txBody>
      </p:sp>
      <p:graphicFrame>
        <p:nvGraphicFramePr>
          <p:cNvPr id="2" name="Table 1"/>
          <p:cNvGraphicFramePr>
            <a:graphicFrameLocks noGrp="1"/>
          </p:cNvGraphicFramePr>
          <p:nvPr>
            <p:extLst>
              <p:ext uri="{D42A27DB-BD31-4B8C-83A1-F6EECF244321}">
                <p14:modId xmlns:p14="http://schemas.microsoft.com/office/powerpoint/2010/main" val="3162551823"/>
              </p:ext>
            </p:extLst>
          </p:nvPr>
        </p:nvGraphicFramePr>
        <p:xfrm>
          <a:off x="931978" y="2034005"/>
          <a:ext cx="7174795" cy="713971"/>
        </p:xfrm>
        <a:graphic>
          <a:graphicData uri="http://schemas.openxmlformats.org/drawingml/2006/table">
            <a:tbl>
              <a:tblPr firstRow="1" bandRow="1">
                <a:tableStyleId>{775DCB02-9BB8-47FD-8907-85C794F793BA}</a:tableStyleId>
              </a:tblPr>
              <a:tblGrid>
                <a:gridCol w="1394661"/>
                <a:gridCol w="5780134"/>
              </a:tblGrid>
              <a:tr h="286479">
                <a:tc>
                  <a:txBody>
                    <a:bodyPr/>
                    <a:lstStyle/>
                    <a:p>
                      <a:pPr marL="0" marR="0">
                        <a:spcBef>
                          <a:spcPts val="0"/>
                        </a:spcBef>
                        <a:spcAft>
                          <a:spcPts val="0"/>
                        </a:spcAft>
                      </a:pPr>
                      <a:r>
                        <a:rPr lang="en-US" sz="1600" b="1" dirty="0">
                          <a:solidFill>
                            <a:srgbClr val="FFFFFF"/>
                          </a:solidFill>
                          <a:effectLst/>
                          <a:latin typeface="+mn-lt"/>
                          <a:ea typeface="ＭＳ 明朝"/>
                          <a:cs typeface="Times New Roman"/>
                        </a:rPr>
                        <a:t>Metric</a:t>
                      </a:r>
                      <a:endParaRPr lang="en-US" sz="16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b="1">
                          <a:solidFill>
                            <a:srgbClr val="FFFFFF"/>
                          </a:solidFill>
                          <a:effectLst/>
                          <a:latin typeface="+mn-lt"/>
                          <a:ea typeface="ＭＳ 明朝"/>
                          <a:cs typeface="Times New Roman"/>
                        </a:rPr>
                        <a:t>Description</a:t>
                      </a:r>
                      <a:endParaRPr lang="en-US" sz="1600">
                        <a:effectLst/>
                        <a:latin typeface="+mn-lt"/>
                        <a:ea typeface="ＭＳ 明朝"/>
                        <a:cs typeface="Times New Roman"/>
                      </a:endParaRPr>
                    </a:p>
                  </a:txBody>
                  <a:tcPr marL="68580" marR="68580" marT="0" marB="0"/>
                </a:tc>
              </a:tr>
              <a:tr h="427492">
                <a:tc>
                  <a:txBody>
                    <a:bodyPr/>
                    <a:lstStyle/>
                    <a:p>
                      <a:pPr marL="0" marR="0">
                        <a:spcBef>
                          <a:spcPts val="0"/>
                        </a:spcBef>
                        <a:spcAft>
                          <a:spcPts val="0"/>
                        </a:spcAft>
                      </a:pPr>
                      <a:r>
                        <a:rPr lang="en-US" sz="1600" b="1" dirty="0">
                          <a:effectLst/>
                          <a:latin typeface="+mn-lt"/>
                          <a:ea typeface="ＭＳ 明朝"/>
                          <a:cs typeface="Times New Roman"/>
                        </a:rPr>
                        <a:t>SAFETY</a:t>
                      </a:r>
                      <a:endParaRPr lang="en-US" sz="16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mn-lt"/>
                          <a:ea typeface="ＭＳ 明朝"/>
                          <a:cs typeface="Times New Roman"/>
                        </a:rPr>
                        <a:t>Incapable of doing harm to the user</a:t>
                      </a: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292625"/>
            <a:ext cx="8520600" cy="572700"/>
          </a:xfrm>
          <a:prstGeom prst="rect">
            <a:avLst/>
          </a:prstGeom>
        </p:spPr>
        <p:txBody>
          <a:bodyPr wrap="square" lIns="91425" tIns="91425" rIns="91425" bIns="91425" anchor="b" anchorCtr="0">
            <a:noAutofit/>
          </a:bodyPr>
          <a:lstStyle/>
          <a:p>
            <a:pPr lvl="0">
              <a:spcBef>
                <a:spcPts val="0"/>
              </a:spcBef>
              <a:buNone/>
            </a:pPr>
            <a:r>
              <a:rPr lang="en" sz="3000" b="1"/>
              <a:t>Individual Responsibilities</a:t>
            </a:r>
          </a:p>
        </p:txBody>
      </p:sp>
      <p:sp>
        <p:nvSpPr>
          <p:cNvPr id="164" name="Shape 164"/>
          <p:cNvSpPr txBox="1">
            <a:spLocks noGrp="1"/>
          </p:cNvSpPr>
          <p:nvPr>
            <p:ph type="body" idx="1"/>
          </p:nvPr>
        </p:nvSpPr>
        <p:spPr>
          <a:xfrm>
            <a:off x="1973879" y="865334"/>
            <a:ext cx="6684300" cy="3889200"/>
          </a:xfrm>
          <a:prstGeom prst="rect">
            <a:avLst/>
          </a:prstGeom>
        </p:spPr>
        <p:txBody>
          <a:bodyPr wrap="square" lIns="91425" tIns="91425" rIns="91425" bIns="91425" anchor="t" anchorCtr="0">
            <a:noAutofit/>
          </a:bodyPr>
          <a:lstStyle/>
          <a:p>
            <a:pPr marL="457200" lvl="0" indent="-381000" rtl="0">
              <a:lnSpc>
                <a:spcPct val="100000"/>
              </a:lnSpc>
              <a:spcBef>
                <a:spcPts val="0"/>
              </a:spcBef>
              <a:spcAft>
                <a:spcPts val="0"/>
              </a:spcAft>
              <a:buSzPct val="100000"/>
            </a:pPr>
            <a:r>
              <a:rPr lang="en" sz="2400" b="1"/>
              <a:t>Brianna</a:t>
            </a:r>
          </a:p>
          <a:p>
            <a:pPr marL="914400" lvl="1" indent="-330200" rtl="0">
              <a:lnSpc>
                <a:spcPct val="100000"/>
              </a:lnSpc>
              <a:spcBef>
                <a:spcPts val="0"/>
              </a:spcBef>
              <a:spcAft>
                <a:spcPts val="0"/>
              </a:spcAft>
              <a:buSzPct val="100000"/>
            </a:pPr>
            <a:r>
              <a:rPr lang="en" sz="1600" b="1"/>
              <a:t>Manage the shared email account</a:t>
            </a:r>
          </a:p>
          <a:p>
            <a:pPr marL="914400" lvl="1" indent="-330200" rtl="0">
              <a:lnSpc>
                <a:spcPct val="100000"/>
              </a:lnSpc>
              <a:spcBef>
                <a:spcPts val="0"/>
              </a:spcBef>
              <a:spcAft>
                <a:spcPts val="0"/>
              </a:spcAft>
              <a:buSzPct val="100000"/>
            </a:pPr>
            <a:r>
              <a:rPr lang="en" sz="1600" b="1"/>
              <a:t>Update the shared Google calendar</a:t>
            </a:r>
          </a:p>
          <a:p>
            <a:pPr marL="914400" lvl="1" indent="-330200" rtl="0">
              <a:lnSpc>
                <a:spcPct val="100000"/>
              </a:lnSpc>
              <a:spcBef>
                <a:spcPts val="0"/>
              </a:spcBef>
              <a:spcAft>
                <a:spcPts val="0"/>
              </a:spcAft>
              <a:buSzPct val="100000"/>
            </a:pPr>
            <a:r>
              <a:rPr lang="en" sz="1600" b="1"/>
              <a:t>Mechanical design/modeling</a:t>
            </a:r>
          </a:p>
          <a:p>
            <a:pPr marL="457200" lvl="0" indent="-381000" rtl="0">
              <a:lnSpc>
                <a:spcPct val="100000"/>
              </a:lnSpc>
              <a:spcBef>
                <a:spcPts val="0"/>
              </a:spcBef>
              <a:spcAft>
                <a:spcPts val="0"/>
              </a:spcAft>
              <a:buSzPct val="100000"/>
            </a:pPr>
            <a:r>
              <a:rPr lang="en" sz="2400" b="1"/>
              <a:t>Rachel</a:t>
            </a:r>
          </a:p>
          <a:p>
            <a:pPr marL="914400" lvl="1" indent="-330200" rtl="0">
              <a:lnSpc>
                <a:spcPct val="100000"/>
              </a:lnSpc>
              <a:spcBef>
                <a:spcPts val="0"/>
              </a:spcBef>
              <a:spcAft>
                <a:spcPts val="0"/>
              </a:spcAft>
              <a:buSzPct val="100000"/>
            </a:pPr>
            <a:r>
              <a:rPr lang="en" sz="1600" b="1"/>
              <a:t>Submit assignments to Blackboard/instructors</a:t>
            </a:r>
          </a:p>
          <a:p>
            <a:pPr marL="914400" lvl="1" indent="-330200" rtl="0">
              <a:lnSpc>
                <a:spcPct val="100000"/>
              </a:lnSpc>
              <a:spcBef>
                <a:spcPts val="0"/>
              </a:spcBef>
              <a:spcAft>
                <a:spcPts val="0"/>
              </a:spcAft>
              <a:buSzPct val="100000"/>
            </a:pPr>
            <a:r>
              <a:rPr lang="en" sz="1600" b="1"/>
              <a:t>Oversee website development</a:t>
            </a:r>
          </a:p>
          <a:p>
            <a:pPr marL="914400" lvl="1" indent="-330200" rtl="0">
              <a:lnSpc>
                <a:spcPct val="100000"/>
              </a:lnSpc>
              <a:spcBef>
                <a:spcPts val="0"/>
              </a:spcBef>
              <a:spcAft>
                <a:spcPts val="0"/>
              </a:spcAft>
              <a:buSzPct val="100000"/>
            </a:pPr>
            <a:r>
              <a:rPr lang="en" sz="1600" b="1"/>
              <a:t>Electrical design/modeling</a:t>
            </a:r>
          </a:p>
          <a:p>
            <a:pPr marL="914400" lvl="1" indent="-330200" rtl="0">
              <a:lnSpc>
                <a:spcPct val="100000"/>
              </a:lnSpc>
              <a:spcBef>
                <a:spcPts val="0"/>
              </a:spcBef>
              <a:spcAft>
                <a:spcPts val="0"/>
              </a:spcAft>
              <a:buSzPct val="100000"/>
            </a:pPr>
            <a:r>
              <a:rPr lang="en" sz="1600" b="1"/>
              <a:t>CAD design</a:t>
            </a:r>
          </a:p>
          <a:p>
            <a:pPr marL="457200" lvl="0" indent="-381000" rtl="0">
              <a:lnSpc>
                <a:spcPct val="100000"/>
              </a:lnSpc>
              <a:spcBef>
                <a:spcPts val="0"/>
              </a:spcBef>
              <a:spcAft>
                <a:spcPts val="0"/>
              </a:spcAft>
              <a:buSzPct val="100000"/>
            </a:pPr>
            <a:r>
              <a:rPr lang="en" sz="2400" b="1"/>
              <a:t>Eshan</a:t>
            </a:r>
          </a:p>
          <a:p>
            <a:pPr marL="914400" lvl="1" indent="-330200" rtl="0">
              <a:lnSpc>
                <a:spcPct val="100000"/>
              </a:lnSpc>
              <a:spcBef>
                <a:spcPts val="0"/>
              </a:spcBef>
              <a:spcAft>
                <a:spcPts val="0"/>
              </a:spcAft>
              <a:buSzPct val="100000"/>
            </a:pPr>
            <a:r>
              <a:rPr lang="en" sz="1600" b="1"/>
              <a:t>Responsible for ordering parts and equipment</a:t>
            </a:r>
          </a:p>
          <a:p>
            <a:pPr marL="914400" lvl="1" indent="-330200" rtl="0">
              <a:lnSpc>
                <a:spcPct val="100000"/>
              </a:lnSpc>
              <a:spcBef>
                <a:spcPts val="0"/>
              </a:spcBef>
              <a:spcAft>
                <a:spcPts val="0"/>
              </a:spcAft>
              <a:buSzPct val="100000"/>
            </a:pPr>
            <a:r>
              <a:rPr lang="en" sz="1600" b="1"/>
              <a:t>Communicate with the client, Mary Tarzon</a:t>
            </a:r>
          </a:p>
          <a:p>
            <a:pPr marL="914400" lvl="1" indent="-330200" rtl="0">
              <a:lnSpc>
                <a:spcPct val="100000"/>
              </a:lnSpc>
              <a:spcBef>
                <a:spcPts val="0"/>
              </a:spcBef>
              <a:spcAft>
                <a:spcPts val="0"/>
              </a:spcAft>
              <a:buSzPct val="100000"/>
            </a:pPr>
            <a:r>
              <a:rPr lang="en" sz="1600" b="1"/>
              <a:t>Software/coding</a:t>
            </a:r>
          </a:p>
          <a:p>
            <a:pPr lvl="0" rtl="0">
              <a:lnSpc>
                <a:spcPct val="100000"/>
              </a:lnSpc>
              <a:spcBef>
                <a:spcPts val="0"/>
              </a:spcBef>
              <a:spcAft>
                <a:spcPts val="0"/>
              </a:spcAft>
              <a:buNone/>
            </a:pPr>
            <a:endParaRPr sz="1600" b="1"/>
          </a:p>
          <a:p>
            <a:pPr lvl="0">
              <a:spcBef>
                <a:spcPts val="0"/>
              </a:spcBef>
              <a:buNone/>
            </a:pPr>
            <a:endParaRPr b="1"/>
          </a:p>
        </p:txBody>
      </p:sp>
      <p:pic>
        <p:nvPicPr>
          <p:cNvPr id="165" name="Shape 165"/>
          <p:cNvPicPr preferRelativeResize="0"/>
          <p:nvPr/>
        </p:nvPicPr>
        <p:blipFill>
          <a:blip r:embed="rId3">
            <a:alphaModFix/>
          </a:blip>
          <a:stretch>
            <a:fillRect/>
          </a:stretch>
        </p:blipFill>
        <p:spPr>
          <a:xfrm>
            <a:off x="685375" y="3587978"/>
            <a:ext cx="1099655" cy="1225147"/>
          </a:xfrm>
          <a:prstGeom prst="rect">
            <a:avLst/>
          </a:prstGeom>
          <a:noFill/>
          <a:ln>
            <a:noFill/>
          </a:ln>
        </p:spPr>
      </p:pic>
      <p:pic>
        <p:nvPicPr>
          <p:cNvPr id="166" name="Shape 166"/>
          <p:cNvPicPr preferRelativeResize="0"/>
          <p:nvPr/>
        </p:nvPicPr>
        <p:blipFill>
          <a:blip r:embed="rId4">
            <a:alphaModFix/>
          </a:blip>
          <a:stretch>
            <a:fillRect/>
          </a:stretch>
        </p:blipFill>
        <p:spPr>
          <a:xfrm>
            <a:off x="685376" y="923875"/>
            <a:ext cx="1099646" cy="1225137"/>
          </a:xfrm>
          <a:prstGeom prst="rect">
            <a:avLst/>
          </a:prstGeom>
          <a:noFill/>
          <a:ln>
            <a:noFill/>
          </a:ln>
        </p:spPr>
      </p:pic>
      <p:pic>
        <p:nvPicPr>
          <p:cNvPr id="167" name="Shape 167"/>
          <p:cNvPicPr preferRelativeResize="0"/>
          <p:nvPr/>
        </p:nvPicPr>
        <p:blipFill>
          <a:blip r:embed="rId5">
            <a:alphaModFix/>
          </a:blip>
          <a:stretch>
            <a:fillRect/>
          </a:stretch>
        </p:blipFill>
        <p:spPr>
          <a:xfrm>
            <a:off x="685376" y="2283759"/>
            <a:ext cx="1099655" cy="122515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980350" y="170700"/>
            <a:ext cx="8520600" cy="572700"/>
          </a:xfrm>
          <a:prstGeom prst="rect">
            <a:avLst/>
          </a:prstGeom>
        </p:spPr>
        <p:txBody>
          <a:bodyPr wrap="square" lIns="91425" tIns="91425" rIns="91425" bIns="91425" anchor="b" anchorCtr="0">
            <a:noAutofit/>
          </a:bodyPr>
          <a:lstStyle/>
          <a:p>
            <a:pPr lvl="0">
              <a:spcBef>
                <a:spcPts val="0"/>
              </a:spcBef>
              <a:buNone/>
            </a:pPr>
            <a:r>
              <a:rPr lang="en" sz="3000" b="1">
                <a:solidFill>
                  <a:srgbClr val="FFFFFF"/>
                </a:solidFill>
              </a:rPr>
              <a:t>Design Schedule</a:t>
            </a:r>
          </a:p>
        </p:txBody>
      </p:sp>
      <p:pic>
        <p:nvPicPr>
          <p:cNvPr id="173" name="Shape 173"/>
          <p:cNvPicPr preferRelativeResize="0"/>
          <p:nvPr/>
        </p:nvPicPr>
        <p:blipFill>
          <a:blip r:embed="rId3">
            <a:alphaModFix/>
          </a:blip>
          <a:stretch>
            <a:fillRect/>
          </a:stretch>
        </p:blipFill>
        <p:spPr>
          <a:xfrm>
            <a:off x="1144175" y="823502"/>
            <a:ext cx="7608349" cy="3693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165475" y="499481"/>
            <a:ext cx="6858000" cy="345000"/>
          </a:xfrm>
          <a:prstGeom prst="rect">
            <a:avLst/>
          </a:prstGeom>
        </p:spPr>
        <p:txBody>
          <a:bodyPr wrap="square" lIns="91425" tIns="91425" rIns="91425" bIns="91425" anchor="b" anchorCtr="0">
            <a:noAutofit/>
          </a:bodyPr>
          <a:lstStyle/>
          <a:p>
            <a:pPr lvl="0">
              <a:spcBef>
                <a:spcPts val="0"/>
              </a:spcBef>
              <a:buNone/>
            </a:pPr>
            <a:r>
              <a:rPr lang="en" sz="3000" b="1"/>
              <a:t>References</a:t>
            </a:r>
          </a:p>
        </p:txBody>
      </p:sp>
      <p:sp>
        <p:nvSpPr>
          <p:cNvPr id="179" name="Shape 179"/>
          <p:cNvSpPr txBox="1">
            <a:spLocks noGrp="1"/>
          </p:cNvSpPr>
          <p:nvPr>
            <p:ph type="body" idx="1"/>
          </p:nvPr>
        </p:nvSpPr>
        <p:spPr>
          <a:xfrm>
            <a:off x="1165500" y="768275"/>
            <a:ext cx="6858000" cy="4081500"/>
          </a:xfrm>
          <a:prstGeom prst="rect">
            <a:avLst/>
          </a:prstGeom>
        </p:spPr>
        <p:txBody>
          <a:bodyPr wrap="square" lIns="91425" tIns="91425" rIns="91425" bIns="91425" anchor="t" anchorCtr="0">
            <a:noAutofit/>
          </a:bodyPr>
          <a:lstStyle/>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 Maquirriain, Javier. "Achilles tendon rupture: avoiding tendon lengthening during surgical repair and rehabilitation." </a:t>
            </a:r>
            <a:r>
              <a:rPr lang="en" sz="1000" i="1" dirty="0">
                <a:solidFill>
                  <a:srgbClr val="FFFFFF"/>
                </a:solidFill>
                <a:latin typeface="Arial"/>
                <a:ea typeface="Arial"/>
                <a:cs typeface="Arial"/>
                <a:sym typeface="Arial"/>
              </a:rPr>
              <a:t>The Yale journal of biology and medicine</a:t>
            </a:r>
            <a:r>
              <a:rPr lang="en" sz="1000" dirty="0">
                <a:solidFill>
                  <a:srgbClr val="FFFFFF"/>
                </a:solidFill>
                <a:latin typeface="Arial"/>
                <a:ea typeface="Arial"/>
                <a:cs typeface="Arial"/>
                <a:sym typeface="Arial"/>
              </a:rPr>
              <a:t> 84.3 (2011): 289.</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Perl, Daniel P., Adam I. Daoud, and Daniel E. Lieberman. "Effects of footwear and strike type on running economy." </a:t>
            </a:r>
            <a:r>
              <a:rPr lang="en" sz="1000" i="1" dirty="0">
                <a:solidFill>
                  <a:srgbClr val="FFFFFF"/>
                </a:solidFill>
                <a:latin typeface="Arial"/>
                <a:ea typeface="Arial"/>
                <a:cs typeface="Arial"/>
                <a:sym typeface="Arial"/>
              </a:rPr>
              <a:t>Med Sci Sports Exerc</a:t>
            </a:r>
            <a:r>
              <a:rPr lang="en" sz="1000" dirty="0">
                <a:solidFill>
                  <a:srgbClr val="FFFFFF"/>
                </a:solidFill>
                <a:latin typeface="Arial"/>
                <a:ea typeface="Arial"/>
                <a:cs typeface="Arial"/>
                <a:sym typeface="Arial"/>
              </a:rPr>
              <a:t> 44.7 (2012): 1335-43.</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Lopez, Roberto Gabriel L., and Hong-Geun Jung. "Achilles tendinosis: treatment options." </a:t>
            </a:r>
            <a:r>
              <a:rPr lang="en" sz="1000" i="1" dirty="0">
                <a:solidFill>
                  <a:srgbClr val="FFFFFF"/>
                </a:solidFill>
                <a:latin typeface="Arial"/>
                <a:ea typeface="Arial"/>
                <a:cs typeface="Arial"/>
                <a:sym typeface="Arial"/>
              </a:rPr>
              <a:t>Clinics in orthopedic surgery</a:t>
            </a:r>
            <a:r>
              <a:rPr lang="en" sz="1000" dirty="0">
                <a:solidFill>
                  <a:srgbClr val="FFFFFF"/>
                </a:solidFill>
                <a:latin typeface="Arial"/>
                <a:ea typeface="Arial"/>
                <a:cs typeface="Arial"/>
                <a:sym typeface="Arial"/>
              </a:rPr>
              <a:t> 7.1 (2015): 1-7.</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Kvist, Martti. "Achilles tendon injuries in athletes." Sports Medicine 18.3 (1994): 173-201.</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Brandt, Ken. “Types of Achilles Tendon Injuries.” </a:t>
            </a:r>
            <a:r>
              <a:rPr lang="en" sz="1000" i="1" dirty="0">
                <a:solidFill>
                  <a:srgbClr val="FFFFFF"/>
                </a:solidFill>
                <a:latin typeface="Arial"/>
                <a:ea typeface="Arial"/>
                <a:cs typeface="Arial"/>
                <a:sym typeface="Arial"/>
              </a:rPr>
              <a:t>Achilles Tendon</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de Jonge, Suzan, et al. "Incidence of midportion Achilles tendinopathy in the general population." </a:t>
            </a:r>
            <a:r>
              <a:rPr lang="en" sz="1000" i="1" dirty="0">
                <a:solidFill>
                  <a:srgbClr val="FFFFFF"/>
                </a:solidFill>
                <a:latin typeface="Arial"/>
                <a:ea typeface="Arial"/>
                <a:cs typeface="Arial"/>
                <a:sym typeface="Arial"/>
              </a:rPr>
              <a:t>Br J Sports Med</a:t>
            </a:r>
            <a:r>
              <a:rPr lang="en" sz="1000" dirty="0">
                <a:solidFill>
                  <a:srgbClr val="FFFFFF"/>
                </a:solidFill>
                <a:latin typeface="Arial"/>
                <a:ea typeface="Arial"/>
                <a:cs typeface="Arial"/>
                <a:sym typeface="Arial"/>
              </a:rPr>
              <a:t> 45.13 (2011): 1026-1028.</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Paavola, Mika, et al. “Current Concepts Review Achilles Tendinopathy.” </a:t>
            </a:r>
            <a:r>
              <a:rPr lang="en" sz="1000" i="1" dirty="0">
                <a:solidFill>
                  <a:srgbClr val="FFFFFF"/>
                </a:solidFill>
                <a:latin typeface="Arial"/>
                <a:ea typeface="Arial"/>
                <a:cs typeface="Arial"/>
                <a:sym typeface="Arial"/>
              </a:rPr>
              <a:t>The Journal of Bone and Joint Surgery</a:t>
            </a:r>
            <a:r>
              <a:rPr lang="en" sz="1000" dirty="0">
                <a:solidFill>
                  <a:srgbClr val="FFFFFF"/>
                </a:solidFill>
                <a:latin typeface="Arial"/>
                <a:ea typeface="Arial"/>
                <a:cs typeface="Arial"/>
                <a:sym typeface="Arial"/>
              </a:rPr>
              <a:t>, vol. 84A, no. 11, Nov. 2002, pp. 2062–2076.</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 Payne, Jacqueline. “Achilles Tendinopathy.” </a:t>
            </a:r>
            <a:r>
              <a:rPr lang="en" sz="1000" i="1" dirty="0">
                <a:solidFill>
                  <a:srgbClr val="FFFFFF"/>
                </a:solidFill>
                <a:latin typeface="Arial"/>
                <a:ea typeface="Arial"/>
                <a:cs typeface="Arial"/>
                <a:sym typeface="Arial"/>
              </a:rPr>
              <a:t>Patient</a:t>
            </a:r>
            <a:r>
              <a:rPr lang="en" sz="1000" dirty="0">
                <a:solidFill>
                  <a:srgbClr val="FFFFFF"/>
                </a:solidFill>
                <a:latin typeface="Arial"/>
                <a:ea typeface="Arial"/>
                <a:cs typeface="Arial"/>
                <a:sym typeface="Arial"/>
              </a:rPr>
              <a:t>, 2 June 2016.</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Ingraham, Paul. “Icing for Injuries, Tendinitis, and Inflammation.” Pain Science, 2004.</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“Should You Ice or Heat an Injury?” </a:t>
            </a:r>
            <a:r>
              <a:rPr lang="en" sz="1000" i="1" dirty="0">
                <a:solidFill>
                  <a:srgbClr val="FFFFFF"/>
                </a:solidFill>
                <a:latin typeface="Arial"/>
                <a:ea typeface="Arial"/>
                <a:cs typeface="Arial"/>
                <a:sym typeface="Arial"/>
              </a:rPr>
              <a:t>Southern California Orthopedic Institute</a:t>
            </a:r>
            <a:r>
              <a:rPr lang="en" sz="1000" dirty="0">
                <a:solidFill>
                  <a:srgbClr val="FFFFFF"/>
                </a:solidFill>
                <a:latin typeface="Arial"/>
                <a:ea typeface="Arial"/>
                <a:cs typeface="Arial"/>
                <a:sym typeface="Arial"/>
              </a:rPr>
              <a:t>.</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Alfredson, H., and J Cook. “A Treatment Algorithm for Managing Achilles Tendinopathy: New Treatment Options.” </a:t>
            </a:r>
            <a:r>
              <a:rPr lang="en" sz="1000" i="1" dirty="0">
                <a:solidFill>
                  <a:srgbClr val="FFFFFF"/>
                </a:solidFill>
                <a:latin typeface="Arial"/>
                <a:ea typeface="Arial"/>
                <a:cs typeface="Arial"/>
                <a:sym typeface="Arial"/>
              </a:rPr>
              <a:t>British Journal of Sports Medicine</a:t>
            </a:r>
            <a:r>
              <a:rPr lang="en" sz="1000" dirty="0">
                <a:solidFill>
                  <a:srgbClr val="FFFFFF"/>
                </a:solidFill>
                <a:latin typeface="Arial"/>
                <a:ea typeface="Arial"/>
                <a:cs typeface="Arial"/>
                <a:sym typeface="Arial"/>
              </a:rPr>
              <a:t>, vol. 41, no. 4, 2007, pp. 211–216., doi:10.1136/bjsm.2007.035543.</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Knobloch, Karsten, et al. “Eccentric Training Decreases Paratendon Capillary Blood Flow and Preserves Paratendon Oxygen Saturation in Chronic Achilles Tendinopathy.” </a:t>
            </a:r>
            <a:r>
              <a:rPr lang="en" sz="1000" i="1" dirty="0">
                <a:solidFill>
                  <a:srgbClr val="FFFFFF"/>
                </a:solidFill>
                <a:latin typeface="Arial"/>
                <a:ea typeface="Arial"/>
                <a:cs typeface="Arial"/>
                <a:sym typeface="Arial"/>
              </a:rPr>
              <a:t>Journal of Orthopaedic &amp; Sports Physical Therapy</a:t>
            </a:r>
            <a:r>
              <a:rPr lang="en" sz="1000" dirty="0">
                <a:solidFill>
                  <a:srgbClr val="FFFFFF"/>
                </a:solidFill>
                <a:latin typeface="Arial"/>
                <a:ea typeface="Arial"/>
                <a:cs typeface="Arial"/>
                <a:sym typeface="Arial"/>
              </a:rPr>
              <a:t>, vol. 37, no. 5, 2007, pp. 269–276., doi:10.2519/jospt.2007.2296.</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“Physio Works - Physiotherapy Brisbane.” </a:t>
            </a:r>
            <a:r>
              <a:rPr lang="en" sz="1000" i="1" dirty="0">
                <a:solidFill>
                  <a:srgbClr val="FFFFFF"/>
                </a:solidFill>
                <a:latin typeface="Arial"/>
                <a:ea typeface="Arial"/>
                <a:cs typeface="Arial"/>
                <a:sym typeface="Arial"/>
              </a:rPr>
              <a:t>How to Apply Kinesiology Tape</a:t>
            </a:r>
          </a:p>
          <a:p>
            <a:pPr lvl="0" rtl="0">
              <a:lnSpc>
                <a:spcPct val="115000"/>
              </a:lnSpc>
              <a:spcBef>
                <a:spcPts val="0"/>
              </a:spcBef>
              <a:buClr>
                <a:schemeClr val="dk1"/>
              </a:buClr>
              <a:buSzPct val="110000"/>
              <a:buFont typeface="Arial"/>
              <a:buNone/>
            </a:pPr>
            <a:endParaRPr lang="en" sz="1000" dirty="0">
              <a:solidFill>
                <a:srgbClr val="FFFFFF"/>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65475" y="499481"/>
            <a:ext cx="6858000" cy="345000"/>
          </a:xfrm>
          <a:prstGeom prst="rect">
            <a:avLst/>
          </a:prstGeom>
        </p:spPr>
        <p:txBody>
          <a:bodyPr wrap="square" lIns="91425" tIns="91425" rIns="91425" bIns="91425" anchor="b" anchorCtr="0">
            <a:noAutofit/>
          </a:bodyPr>
          <a:lstStyle/>
          <a:p>
            <a:pPr lvl="0">
              <a:spcBef>
                <a:spcPts val="0"/>
              </a:spcBef>
              <a:buNone/>
            </a:pPr>
            <a:r>
              <a:rPr lang="en" sz="3000" b="1"/>
              <a:t>References (cont.)</a:t>
            </a:r>
          </a:p>
        </p:txBody>
      </p:sp>
      <p:sp>
        <p:nvSpPr>
          <p:cNvPr id="185" name="Shape 185"/>
          <p:cNvSpPr txBox="1">
            <a:spLocks noGrp="1"/>
          </p:cNvSpPr>
          <p:nvPr>
            <p:ph type="body" idx="1"/>
          </p:nvPr>
        </p:nvSpPr>
        <p:spPr>
          <a:xfrm>
            <a:off x="1165473" y="903175"/>
            <a:ext cx="6858000" cy="3725700"/>
          </a:xfrm>
          <a:prstGeom prst="rect">
            <a:avLst/>
          </a:prstGeom>
        </p:spPr>
        <p:txBody>
          <a:bodyPr wrap="square" lIns="91425" tIns="91425" rIns="91425" bIns="91425" anchor="t" anchorCtr="0">
            <a:noAutofit/>
          </a:bodyPr>
          <a:lstStyle/>
          <a:p>
            <a:pPr marL="457200" indent="-292100">
              <a:lnSpc>
                <a:spcPct val="115000"/>
              </a:lnSpc>
              <a:spcBef>
                <a:spcPts val="0"/>
              </a:spcBef>
              <a:buClr>
                <a:srgbClr val="FFFFFF"/>
              </a:buClr>
              <a:buFont typeface="Arial"/>
              <a:buChar char="◦"/>
            </a:pPr>
            <a:r>
              <a:rPr lang="en" sz="1000" dirty="0">
                <a:solidFill>
                  <a:srgbClr val="FFFFFF"/>
                </a:solidFill>
                <a:latin typeface="Arial"/>
                <a:ea typeface="Arial"/>
                <a:cs typeface="Arial"/>
                <a:sym typeface="Arial"/>
              </a:rPr>
              <a:t>Pysny, Ladislav, et al. “Kinesio Taping Use in Prevention of Sports Injuries During Teaching of Physical Education and Sport.” </a:t>
            </a:r>
            <a:r>
              <a:rPr lang="en" sz="1000" i="1" dirty="0">
                <a:solidFill>
                  <a:srgbClr val="FFFFFF"/>
                </a:solidFill>
                <a:latin typeface="Arial"/>
                <a:ea typeface="Arial"/>
                <a:cs typeface="Arial"/>
                <a:sym typeface="Arial"/>
              </a:rPr>
              <a:t>Procedia - Social and Behavioral Sciences</a:t>
            </a:r>
            <a:r>
              <a:rPr lang="en" sz="1000" dirty="0">
                <a:solidFill>
                  <a:srgbClr val="FFFFFF"/>
                </a:solidFill>
                <a:latin typeface="Arial"/>
                <a:ea typeface="Arial"/>
                <a:cs typeface="Arial"/>
                <a:sym typeface="Arial"/>
              </a:rPr>
              <a:t>, vol. 186, 2015, pp. 618–623., doi:10.1016/j.sbspro.2015.04.039</a:t>
            </a:r>
            <a:r>
              <a:rPr lang="en" sz="1000" dirty="0" smtClean="0">
                <a:solidFill>
                  <a:srgbClr val="FFFFFF"/>
                </a:solidFill>
                <a:latin typeface="Arial"/>
                <a:ea typeface="Arial"/>
                <a:cs typeface="Arial"/>
                <a:sym typeface="Arial"/>
              </a:rPr>
              <a:t>.</a:t>
            </a:r>
            <a:endParaRPr lang="en-US" sz="1000" dirty="0" smtClean="0">
              <a:solidFill>
                <a:srgbClr val="FFFFFF"/>
              </a:solidFill>
              <a:latin typeface="Arial"/>
              <a:ea typeface="Arial"/>
              <a:cs typeface="Arial"/>
              <a:sym typeface="Arial"/>
            </a:endParaRPr>
          </a:p>
          <a:p>
            <a:pPr marL="457200" lvl="0" indent="-292100" rtl="0">
              <a:lnSpc>
                <a:spcPct val="115000"/>
              </a:lnSpc>
              <a:spcBef>
                <a:spcPts val="0"/>
              </a:spcBef>
              <a:buClr>
                <a:srgbClr val="FFFFFF"/>
              </a:buClr>
              <a:buSzPct val="100000"/>
              <a:buFont typeface="Arial"/>
            </a:pPr>
            <a:r>
              <a:rPr lang="en" sz="1000" dirty="0" smtClean="0">
                <a:solidFill>
                  <a:srgbClr val="FFFFFF"/>
                </a:solidFill>
                <a:latin typeface="Arial"/>
                <a:ea typeface="Arial"/>
                <a:cs typeface="Arial"/>
                <a:sym typeface="Arial"/>
              </a:rPr>
              <a:t>Bassett</a:t>
            </a:r>
            <a:r>
              <a:rPr lang="en" sz="1000" dirty="0">
                <a:solidFill>
                  <a:srgbClr val="FFFFFF"/>
                </a:solidFill>
                <a:latin typeface="Arial"/>
                <a:ea typeface="Arial"/>
                <a:cs typeface="Arial"/>
                <a:sym typeface="Arial"/>
              </a:rPr>
              <a:t>, Kelly T, et al. “The Use and Treatment Efficacy of Kinaesthetic Taping for Musculoskeletal Conditions: a Systematic Review.” </a:t>
            </a:r>
            <a:r>
              <a:rPr lang="en" sz="1000" i="1" dirty="0">
                <a:solidFill>
                  <a:srgbClr val="FFFFFF"/>
                </a:solidFill>
                <a:latin typeface="Arial"/>
                <a:ea typeface="Arial"/>
                <a:cs typeface="Arial"/>
                <a:sym typeface="Arial"/>
              </a:rPr>
              <a:t>NZ Journal of Physiotherapy</a:t>
            </a:r>
            <a:r>
              <a:rPr lang="en" sz="1000" dirty="0">
                <a:solidFill>
                  <a:srgbClr val="FFFFFF"/>
                </a:solidFill>
                <a:latin typeface="Arial"/>
                <a:ea typeface="Arial"/>
                <a:cs typeface="Arial"/>
                <a:sym typeface="Arial"/>
              </a:rPr>
              <a:t>, vol. 38, no. 2, July 2010.</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Knobloch, Karsten, et al. "Midportion achilles tendon microcirculation after intermittent combined cryotherapy and compression compared with cryotherapy alone: a randomized trial." </a:t>
            </a:r>
            <a:r>
              <a:rPr lang="en" sz="1000" i="1" dirty="0">
                <a:solidFill>
                  <a:srgbClr val="FFFFFF"/>
                </a:solidFill>
                <a:latin typeface="Arial"/>
                <a:ea typeface="Arial"/>
                <a:cs typeface="Arial"/>
                <a:sym typeface="Arial"/>
              </a:rPr>
              <a:t>The American journal of sports medicine</a:t>
            </a:r>
            <a:r>
              <a:rPr lang="en" sz="1000" dirty="0">
                <a:solidFill>
                  <a:srgbClr val="FFFFFF"/>
                </a:solidFill>
                <a:latin typeface="Arial"/>
                <a:ea typeface="Arial"/>
                <a:cs typeface="Arial"/>
                <a:sym typeface="Arial"/>
              </a:rPr>
              <a:t> 36.11 (2008): 2128-2138.Medco Sports Medicine Catalog 2017.” </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Medco Sports Medicine, Medco Sports Medicine, 2017</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Davis, John. “Achilles Tendonitis in Runners: A Degenerative Overuse Injury Best Treated with Eccentric Heel Drops.” Running Writings, 19 Nov. 2013.</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Reddy, G. Kesava, Lisa Stehno‐Bittel, and Chukuka S. Enwemeka. "Laser photostimulation of collagen production in healing rabbit Achilles tendons." </a:t>
            </a:r>
            <a:r>
              <a:rPr lang="en" sz="1000" i="1" dirty="0">
                <a:solidFill>
                  <a:srgbClr val="FFFFFF"/>
                </a:solidFill>
                <a:latin typeface="Arial"/>
                <a:ea typeface="Arial"/>
                <a:cs typeface="Arial"/>
                <a:sym typeface="Arial"/>
              </a:rPr>
              <a:t>Lasers in surgery and medicine. </a:t>
            </a:r>
            <a:r>
              <a:rPr lang="en" sz="1000" dirty="0">
                <a:solidFill>
                  <a:srgbClr val="FFFFFF"/>
                </a:solidFill>
                <a:latin typeface="Arial"/>
                <a:ea typeface="Arial"/>
                <a:cs typeface="Arial"/>
                <a:sym typeface="Arial"/>
              </a:rPr>
              <a:t>22.5 (1998): 281-287.</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Kneebone, William J. "The Treatment of Achilles Tendonitis Using Therapeutic Laser." (2010).</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Stergioulas A, Stergioula M, et al. “Effects of low-level laser therapy and eccentric exercises in the treatment of recreational athletes with chronic achilles tendinopathy.” </a:t>
            </a:r>
            <a:r>
              <a:rPr lang="en" sz="1000" i="1" dirty="0">
                <a:solidFill>
                  <a:srgbClr val="FFFFFF"/>
                </a:solidFill>
                <a:latin typeface="Arial"/>
                <a:ea typeface="Arial"/>
                <a:cs typeface="Arial"/>
                <a:sym typeface="Arial"/>
              </a:rPr>
              <a:t>Am J Sports Med</a:t>
            </a:r>
            <a:r>
              <a:rPr lang="en" sz="1000" dirty="0">
                <a:solidFill>
                  <a:srgbClr val="FFFFFF"/>
                </a:solidFill>
                <a:latin typeface="Arial"/>
                <a:ea typeface="Arial"/>
                <a:cs typeface="Arial"/>
                <a:sym typeface="Arial"/>
              </a:rPr>
              <a:t>, 2008;36(5):881–887.</a:t>
            </a:r>
          </a:p>
          <a:p>
            <a:pPr marL="457200" lvl="0" indent="-292100" rtl="0">
              <a:lnSpc>
                <a:spcPct val="115000"/>
              </a:lnSpc>
              <a:spcBef>
                <a:spcPts val="0"/>
              </a:spcBef>
              <a:buClr>
                <a:srgbClr val="FFFFFF"/>
              </a:buClr>
              <a:buSzPct val="100000"/>
              <a:buFont typeface="Arial"/>
            </a:pPr>
            <a:r>
              <a:rPr lang="en" sz="1000" dirty="0">
                <a:solidFill>
                  <a:srgbClr val="FFFFFF"/>
                </a:solidFill>
                <a:latin typeface="Arial"/>
                <a:ea typeface="Arial"/>
                <a:cs typeface="Arial"/>
                <a:sym typeface="Arial"/>
              </a:rPr>
              <a:t>Longo, Umile Guiseppe, et al. “Achilles Tendinopathy.” </a:t>
            </a:r>
            <a:r>
              <a:rPr lang="en" sz="1000" i="1" dirty="0">
                <a:solidFill>
                  <a:srgbClr val="FFFFFF"/>
                </a:solidFill>
                <a:latin typeface="Arial"/>
                <a:ea typeface="Arial"/>
                <a:cs typeface="Arial"/>
                <a:sym typeface="Arial"/>
              </a:rPr>
              <a:t>Sports Medicine and Arthroscopy</a:t>
            </a:r>
            <a:r>
              <a:rPr lang="en" sz="1000" dirty="0">
                <a:solidFill>
                  <a:srgbClr val="FFFFFF"/>
                </a:solidFill>
                <a:latin typeface="Arial"/>
                <a:ea typeface="Arial"/>
                <a:cs typeface="Arial"/>
                <a:sym typeface="Arial"/>
              </a:rPr>
              <a:t>, vol. 17, no. 2, June 2009.</a:t>
            </a: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14768" y="586145"/>
            <a:ext cx="8802932" cy="572700"/>
          </a:xfrm>
          <a:prstGeom prst="rect">
            <a:avLst/>
          </a:prstGeom>
        </p:spPr>
        <p:txBody>
          <a:bodyPr wrap="square" lIns="91425" tIns="91425" rIns="91425" bIns="91425" anchor="b" anchorCtr="0">
            <a:noAutofit/>
          </a:bodyPr>
          <a:lstStyle/>
          <a:p>
            <a:pPr lvl="0">
              <a:spcBef>
                <a:spcPts val="0"/>
              </a:spcBef>
              <a:buNone/>
            </a:pPr>
            <a:r>
              <a:rPr lang="en" sz="3000" b="1" dirty="0"/>
              <a:t>The Achilles Tendon and Achilles Tendinopathy</a:t>
            </a:r>
          </a:p>
        </p:txBody>
      </p:sp>
      <p:pic>
        <p:nvPicPr>
          <p:cNvPr id="83" name="Shape 83"/>
          <p:cNvPicPr preferRelativeResize="0"/>
          <p:nvPr/>
        </p:nvPicPr>
        <p:blipFill>
          <a:blip r:embed="rId3">
            <a:alphaModFix/>
          </a:blip>
          <a:stretch>
            <a:fillRect/>
          </a:stretch>
        </p:blipFill>
        <p:spPr>
          <a:xfrm>
            <a:off x="394575" y="1651363"/>
            <a:ext cx="3758125" cy="2216325"/>
          </a:xfrm>
          <a:prstGeom prst="rect">
            <a:avLst/>
          </a:prstGeom>
          <a:noFill/>
          <a:ln>
            <a:noFill/>
          </a:ln>
        </p:spPr>
      </p:pic>
      <p:pic>
        <p:nvPicPr>
          <p:cNvPr id="2" name="Picture 1" descr="281906_484784811577421_1996271654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919" y="1263496"/>
            <a:ext cx="4112702" cy="30408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165475" y="499481"/>
            <a:ext cx="6858000" cy="345000"/>
          </a:xfrm>
          <a:prstGeom prst="rect">
            <a:avLst/>
          </a:prstGeom>
        </p:spPr>
        <p:txBody>
          <a:bodyPr wrap="square" lIns="91425" tIns="91425" rIns="91425" bIns="91425" anchor="b" anchorCtr="0">
            <a:noAutofit/>
          </a:bodyPr>
          <a:lstStyle/>
          <a:p>
            <a:pPr lvl="0">
              <a:spcBef>
                <a:spcPts val="0"/>
              </a:spcBef>
              <a:buNone/>
            </a:pPr>
            <a:r>
              <a:rPr lang="en" sz="3000" b="1"/>
              <a:t>Affected Population and Market</a:t>
            </a:r>
          </a:p>
        </p:txBody>
      </p:sp>
      <p:pic>
        <p:nvPicPr>
          <p:cNvPr id="90" name="Shape 90"/>
          <p:cNvPicPr preferRelativeResize="0"/>
          <p:nvPr/>
        </p:nvPicPr>
        <p:blipFill rotWithShape="1">
          <a:blip r:embed="rId3">
            <a:alphaModFix/>
          </a:blip>
          <a:srcRect l="5784" r="21641"/>
          <a:stretch/>
        </p:blipFill>
        <p:spPr>
          <a:xfrm>
            <a:off x="4688727" y="1104660"/>
            <a:ext cx="3843238" cy="2917650"/>
          </a:xfrm>
          <a:prstGeom prst="rect">
            <a:avLst/>
          </a:prstGeom>
          <a:noFill/>
          <a:ln>
            <a:noFill/>
          </a:ln>
        </p:spPr>
      </p:pic>
      <p:sp>
        <p:nvSpPr>
          <p:cNvPr id="91" name="Shape 91"/>
          <p:cNvSpPr txBox="1">
            <a:spLocks noGrp="1"/>
          </p:cNvSpPr>
          <p:nvPr>
            <p:ph type="body" idx="1"/>
          </p:nvPr>
        </p:nvSpPr>
        <p:spPr>
          <a:xfrm>
            <a:off x="1165475" y="1381585"/>
            <a:ext cx="3306900" cy="3725700"/>
          </a:xfrm>
          <a:prstGeom prst="rect">
            <a:avLst/>
          </a:prstGeom>
        </p:spPr>
        <p:txBody>
          <a:bodyPr wrap="square" lIns="91425" tIns="91425" rIns="91425" bIns="91425" anchor="t" anchorCtr="0">
            <a:noAutofit/>
          </a:bodyPr>
          <a:lstStyle/>
          <a:p>
            <a:pPr marL="457200" lvl="0" indent="-342900" rtl="0">
              <a:spcBef>
                <a:spcPts val="0"/>
              </a:spcBef>
              <a:buSzPct val="100000"/>
            </a:pPr>
            <a:r>
              <a:rPr lang="en" sz="1800" b="1" dirty="0"/>
              <a:t>Approximately 6 in 100 inactive people develop Achilles tendinopathy.</a:t>
            </a:r>
          </a:p>
          <a:p>
            <a:pPr lvl="0" rtl="0">
              <a:spcBef>
                <a:spcPts val="0"/>
              </a:spcBef>
              <a:buNone/>
            </a:pPr>
            <a:endParaRPr sz="1800" b="1" dirty="0"/>
          </a:p>
          <a:p>
            <a:pPr marL="457200" lvl="0" indent="-342900">
              <a:spcBef>
                <a:spcPts val="0"/>
              </a:spcBef>
              <a:buSzPct val="100000"/>
            </a:pPr>
            <a:r>
              <a:rPr lang="en" sz="1800" b="1" dirty="0"/>
              <a:t>The incidence rate of Achilles tendinopathy in runners is </a:t>
            </a:r>
            <a:r>
              <a:rPr lang="en" sz="1800" b="1" dirty="0" smtClean="0"/>
              <a:t>9</a:t>
            </a:r>
            <a:r>
              <a:rPr lang="en-US" sz="1800" b="1" dirty="0" smtClean="0"/>
              <a:t>% with </a:t>
            </a:r>
            <a:r>
              <a:rPr lang="en" sz="1800" b="1" dirty="0" smtClean="0"/>
              <a:t>a </a:t>
            </a:r>
            <a:r>
              <a:rPr lang="en" sz="1800" b="1" dirty="0"/>
              <a:t>lifetime risk of 52%.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a:spcBef>
                <a:spcPts val="0"/>
              </a:spcBef>
              <a:buNone/>
            </a:pPr>
            <a:r>
              <a:rPr lang="en" sz="3000" b="1"/>
              <a:t>Existing Solutions</a:t>
            </a:r>
          </a:p>
        </p:txBody>
      </p:sp>
      <p:pic>
        <p:nvPicPr>
          <p:cNvPr id="97" name="Shape 97"/>
          <p:cNvPicPr preferRelativeResize="0"/>
          <p:nvPr/>
        </p:nvPicPr>
        <p:blipFill>
          <a:blip r:embed="rId3">
            <a:alphaModFix/>
          </a:blip>
          <a:stretch>
            <a:fillRect/>
          </a:stretch>
        </p:blipFill>
        <p:spPr>
          <a:xfrm>
            <a:off x="311702" y="2295415"/>
            <a:ext cx="1779725" cy="1779725"/>
          </a:xfrm>
          <a:prstGeom prst="rect">
            <a:avLst/>
          </a:prstGeom>
          <a:noFill/>
          <a:ln>
            <a:noFill/>
          </a:ln>
        </p:spPr>
      </p:pic>
      <p:pic>
        <p:nvPicPr>
          <p:cNvPr id="98" name="Shape 98"/>
          <p:cNvPicPr preferRelativeResize="0"/>
          <p:nvPr/>
        </p:nvPicPr>
        <p:blipFill>
          <a:blip r:embed="rId4">
            <a:alphaModFix/>
          </a:blip>
          <a:stretch>
            <a:fillRect/>
          </a:stretch>
        </p:blipFill>
        <p:spPr>
          <a:xfrm>
            <a:off x="2436482" y="1303155"/>
            <a:ext cx="4138726" cy="1565200"/>
          </a:xfrm>
          <a:prstGeom prst="rect">
            <a:avLst/>
          </a:prstGeom>
          <a:noFill/>
          <a:ln>
            <a:noFill/>
          </a:ln>
        </p:spPr>
      </p:pic>
      <p:pic>
        <p:nvPicPr>
          <p:cNvPr id="99" name="Shape 99"/>
          <p:cNvPicPr preferRelativeResize="0"/>
          <p:nvPr/>
        </p:nvPicPr>
        <p:blipFill>
          <a:blip r:embed="rId5">
            <a:alphaModFix/>
          </a:blip>
          <a:stretch>
            <a:fillRect/>
          </a:stretch>
        </p:blipFill>
        <p:spPr>
          <a:xfrm>
            <a:off x="6953125" y="2295415"/>
            <a:ext cx="1779725" cy="1779725"/>
          </a:xfrm>
          <a:prstGeom prst="rect">
            <a:avLst/>
          </a:prstGeom>
          <a:noFill/>
          <a:ln>
            <a:noFill/>
          </a:ln>
        </p:spPr>
      </p:pic>
      <p:sp>
        <p:nvSpPr>
          <p:cNvPr id="100" name="Shape 100"/>
          <p:cNvSpPr txBox="1"/>
          <p:nvPr/>
        </p:nvSpPr>
        <p:spPr>
          <a:xfrm>
            <a:off x="506700" y="4075140"/>
            <a:ext cx="1432200" cy="279600"/>
          </a:xfrm>
          <a:prstGeom prst="rect">
            <a:avLst/>
          </a:prstGeom>
          <a:noFill/>
          <a:ln>
            <a:noFill/>
          </a:ln>
        </p:spPr>
        <p:txBody>
          <a:bodyPr wrap="square" lIns="91425" tIns="91425" rIns="91425" bIns="91425" anchor="t" anchorCtr="0">
            <a:noAutofit/>
          </a:bodyPr>
          <a:lstStyle/>
          <a:p>
            <a:pPr lvl="0">
              <a:spcBef>
                <a:spcPts val="0"/>
              </a:spcBef>
              <a:buNone/>
            </a:pPr>
            <a:r>
              <a:rPr lang="en" sz="1800" b="1">
                <a:solidFill>
                  <a:srgbClr val="39C0BA"/>
                </a:solidFill>
              </a:rPr>
              <a:t>Ice/Heating</a:t>
            </a:r>
          </a:p>
        </p:txBody>
      </p:sp>
      <p:sp>
        <p:nvSpPr>
          <p:cNvPr id="101" name="Shape 101"/>
          <p:cNvSpPr txBox="1"/>
          <p:nvPr/>
        </p:nvSpPr>
        <p:spPr>
          <a:xfrm>
            <a:off x="2750820" y="2868355"/>
            <a:ext cx="3572400" cy="279600"/>
          </a:xfrm>
          <a:prstGeom prst="rect">
            <a:avLst/>
          </a:prstGeom>
          <a:noFill/>
          <a:ln>
            <a:noFill/>
          </a:ln>
        </p:spPr>
        <p:txBody>
          <a:bodyPr wrap="square" lIns="91425" tIns="91425" rIns="91425" bIns="91425" anchor="t" anchorCtr="0">
            <a:noAutofit/>
          </a:bodyPr>
          <a:lstStyle/>
          <a:p>
            <a:pPr lvl="0" rtl="0">
              <a:spcBef>
                <a:spcPts val="0"/>
              </a:spcBef>
              <a:buNone/>
            </a:pPr>
            <a:r>
              <a:rPr lang="en" sz="1800" b="1" dirty="0">
                <a:solidFill>
                  <a:srgbClr val="39C0BA"/>
                </a:solidFill>
              </a:rPr>
              <a:t>Eccentric Heel Drop Exercises</a:t>
            </a:r>
          </a:p>
        </p:txBody>
      </p:sp>
      <p:sp>
        <p:nvSpPr>
          <p:cNvPr id="102" name="Shape 102"/>
          <p:cNvSpPr txBox="1"/>
          <p:nvPr/>
        </p:nvSpPr>
        <p:spPr>
          <a:xfrm>
            <a:off x="7394475" y="4075140"/>
            <a:ext cx="1146300" cy="279600"/>
          </a:xfrm>
          <a:prstGeom prst="rect">
            <a:avLst/>
          </a:prstGeom>
          <a:noFill/>
          <a:ln>
            <a:noFill/>
          </a:ln>
        </p:spPr>
        <p:txBody>
          <a:bodyPr wrap="square" lIns="91425" tIns="91425" rIns="91425" bIns="91425" anchor="t" anchorCtr="0">
            <a:noAutofit/>
          </a:bodyPr>
          <a:lstStyle/>
          <a:p>
            <a:pPr lvl="0" rtl="0">
              <a:spcBef>
                <a:spcPts val="0"/>
              </a:spcBef>
              <a:buNone/>
            </a:pPr>
            <a:r>
              <a:rPr lang="en" sz="1800" b="1">
                <a:solidFill>
                  <a:srgbClr val="39C0BA"/>
                </a:solidFill>
              </a:rPr>
              <a:t>Taping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a:spcBef>
                <a:spcPts val="0"/>
              </a:spcBef>
              <a:buNone/>
            </a:pPr>
            <a:r>
              <a:rPr lang="en" sz="3000" b="1"/>
              <a:t>Existing Solutions (cont.)</a:t>
            </a:r>
          </a:p>
        </p:txBody>
      </p:sp>
      <p:pic>
        <p:nvPicPr>
          <p:cNvPr id="108" name="Shape 108"/>
          <p:cNvPicPr preferRelativeResize="0"/>
          <p:nvPr/>
        </p:nvPicPr>
        <p:blipFill rotWithShape="1">
          <a:blip r:embed="rId3">
            <a:alphaModFix/>
          </a:blip>
          <a:srcRect/>
          <a:stretch/>
        </p:blipFill>
        <p:spPr>
          <a:xfrm>
            <a:off x="1875875" y="1577224"/>
            <a:ext cx="1956184" cy="1977471"/>
          </a:xfrm>
          <a:prstGeom prst="rect">
            <a:avLst/>
          </a:prstGeom>
          <a:noFill/>
          <a:ln>
            <a:noFill/>
          </a:ln>
        </p:spPr>
      </p:pic>
      <p:pic>
        <p:nvPicPr>
          <p:cNvPr id="109" name="Shape 109"/>
          <p:cNvPicPr preferRelativeResize="0"/>
          <p:nvPr/>
        </p:nvPicPr>
        <p:blipFill rotWithShape="1">
          <a:blip r:embed="rId4">
            <a:alphaModFix/>
          </a:blip>
          <a:srcRect b="10490"/>
          <a:stretch/>
        </p:blipFill>
        <p:spPr>
          <a:xfrm>
            <a:off x="5013875" y="1577225"/>
            <a:ext cx="1956175" cy="1977475"/>
          </a:xfrm>
          <a:prstGeom prst="rect">
            <a:avLst/>
          </a:prstGeom>
          <a:noFill/>
          <a:ln>
            <a:noFill/>
          </a:ln>
        </p:spPr>
      </p:pic>
      <p:sp>
        <p:nvSpPr>
          <p:cNvPr id="110" name="Shape 110"/>
          <p:cNvSpPr txBox="1"/>
          <p:nvPr/>
        </p:nvSpPr>
        <p:spPr>
          <a:xfrm>
            <a:off x="2046014" y="3571791"/>
            <a:ext cx="1751100" cy="363000"/>
          </a:xfrm>
          <a:prstGeom prst="rect">
            <a:avLst/>
          </a:prstGeom>
          <a:noFill/>
          <a:ln>
            <a:noFill/>
          </a:ln>
        </p:spPr>
        <p:txBody>
          <a:bodyPr wrap="square" lIns="91425" tIns="91425" rIns="91425" bIns="91425" anchor="t" anchorCtr="0">
            <a:noAutofit/>
          </a:bodyPr>
          <a:lstStyle/>
          <a:p>
            <a:pPr lvl="0" rtl="0">
              <a:spcBef>
                <a:spcPts val="0"/>
              </a:spcBef>
              <a:buNone/>
            </a:pPr>
            <a:r>
              <a:rPr lang="en" sz="1800" b="1">
                <a:solidFill>
                  <a:srgbClr val="39C0BA"/>
                </a:solidFill>
              </a:rPr>
              <a:t>Compression</a:t>
            </a:r>
          </a:p>
        </p:txBody>
      </p:sp>
      <p:sp>
        <p:nvSpPr>
          <p:cNvPr id="111" name="Shape 111"/>
          <p:cNvSpPr txBox="1"/>
          <p:nvPr/>
        </p:nvSpPr>
        <p:spPr>
          <a:xfrm>
            <a:off x="4799152" y="3554695"/>
            <a:ext cx="2377200" cy="363000"/>
          </a:xfrm>
          <a:prstGeom prst="rect">
            <a:avLst/>
          </a:prstGeom>
          <a:noFill/>
          <a:ln>
            <a:noFill/>
          </a:ln>
        </p:spPr>
        <p:txBody>
          <a:bodyPr wrap="square" lIns="91425" tIns="91425" rIns="91425" bIns="91425" anchor="t" anchorCtr="0">
            <a:noAutofit/>
          </a:bodyPr>
          <a:lstStyle/>
          <a:p>
            <a:pPr lvl="0" rtl="0">
              <a:spcBef>
                <a:spcPts val="0"/>
              </a:spcBef>
              <a:buNone/>
            </a:pPr>
            <a:r>
              <a:rPr lang="en" sz="1800" b="1">
                <a:solidFill>
                  <a:srgbClr val="39C0BA"/>
                </a:solidFill>
              </a:rPr>
              <a:t>Laser Light Therapy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idx="4294967295"/>
          </p:nvPr>
        </p:nvSpPr>
        <p:spPr>
          <a:xfrm>
            <a:off x="939849" y="445025"/>
            <a:ext cx="7892451" cy="572700"/>
          </a:xfrm>
          <a:prstGeom prst="rect">
            <a:avLst/>
          </a:prstGeom>
        </p:spPr>
        <p:txBody>
          <a:bodyPr wrap="square" lIns="91425" tIns="91425" rIns="91425" bIns="91425" anchor="b" anchorCtr="0">
            <a:noAutofit/>
          </a:bodyPr>
          <a:lstStyle/>
          <a:p>
            <a:pPr lvl="0">
              <a:spcBef>
                <a:spcPts val="0"/>
              </a:spcBef>
              <a:buNone/>
            </a:pPr>
            <a:r>
              <a:rPr lang="en" sz="3000" b="1" dirty="0">
                <a:solidFill>
                  <a:schemeClr val="tx1"/>
                </a:solidFill>
              </a:rPr>
              <a:t>Need Statement</a:t>
            </a:r>
          </a:p>
        </p:txBody>
      </p:sp>
      <p:sp>
        <p:nvSpPr>
          <p:cNvPr id="134" name="Shape 134"/>
          <p:cNvSpPr txBox="1">
            <a:spLocks noGrp="1"/>
          </p:cNvSpPr>
          <p:nvPr>
            <p:ph type="body" idx="4294967295"/>
          </p:nvPr>
        </p:nvSpPr>
        <p:spPr>
          <a:xfrm>
            <a:off x="1240200" y="1017725"/>
            <a:ext cx="7592100" cy="2944200"/>
          </a:xfrm>
          <a:prstGeom prst="rect">
            <a:avLst/>
          </a:prstGeom>
        </p:spPr>
        <p:txBody>
          <a:bodyPr wrap="square" lIns="91425" tIns="91425" rIns="91425" bIns="91425" anchor="t" anchorCtr="0">
            <a:noAutofit/>
          </a:bodyPr>
          <a:lstStyle/>
          <a:p>
            <a:pPr marL="0" lvl="0" indent="-69850" rtl="0">
              <a:lnSpc>
                <a:spcPct val="100000"/>
              </a:lnSpc>
              <a:spcBef>
                <a:spcPts val="0"/>
              </a:spcBef>
              <a:spcAft>
                <a:spcPts val="0"/>
              </a:spcAft>
              <a:buClr>
                <a:schemeClr val="dk1"/>
              </a:buClr>
              <a:buSzPct val="36666"/>
              <a:buFont typeface="Arial"/>
              <a:buNone/>
            </a:pPr>
            <a:r>
              <a:rPr lang="en" b="1" i="1" dirty="0">
                <a:solidFill>
                  <a:schemeClr val="dk1"/>
                </a:solidFill>
              </a:rPr>
              <a:t>There is a need for a midpoint Achilles tendinopathy treatment device targeting runners with Achilles pain that reduces the pain experienced while running or walking and reduces the time spent rehabilitating post injury.</a:t>
            </a:r>
          </a:p>
          <a:p>
            <a:pPr marL="0" lvl="0" indent="-69850" rtl="0">
              <a:lnSpc>
                <a:spcPct val="100000"/>
              </a:lnSpc>
              <a:spcBef>
                <a:spcPts val="0"/>
              </a:spcBef>
              <a:spcAft>
                <a:spcPts val="0"/>
              </a:spcAft>
              <a:buClr>
                <a:schemeClr val="dk1"/>
              </a:buClr>
              <a:buSzPct val="78571"/>
              <a:buFont typeface="Arial"/>
              <a:buNone/>
            </a:pPr>
            <a:endParaRPr sz="1400" dirty="0">
              <a:solidFill>
                <a:schemeClr val="dk1"/>
              </a:solidFill>
            </a:endParaRP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a:spcBef>
                <a:spcPts val="0"/>
              </a:spcBef>
              <a:buNone/>
            </a:pPr>
            <a:r>
              <a:rPr lang="en" sz="3000" b="1"/>
              <a:t>Project Scope</a:t>
            </a:r>
          </a:p>
        </p:txBody>
      </p:sp>
      <p:sp>
        <p:nvSpPr>
          <p:cNvPr id="140" name="Shape 140"/>
          <p:cNvSpPr txBox="1">
            <a:spLocks noGrp="1"/>
          </p:cNvSpPr>
          <p:nvPr>
            <p:ph type="body" idx="1"/>
          </p:nvPr>
        </p:nvSpPr>
        <p:spPr>
          <a:xfrm>
            <a:off x="311700" y="1083177"/>
            <a:ext cx="8520600" cy="3416400"/>
          </a:xfrm>
          <a:prstGeom prst="rect">
            <a:avLst/>
          </a:prstGeom>
        </p:spPr>
        <p:txBody>
          <a:bodyPr wrap="square" lIns="91425" tIns="91425" rIns="91425" bIns="91425" anchor="t" anchorCtr="0">
            <a:noAutofit/>
          </a:bodyPr>
          <a:lstStyle/>
          <a:p>
            <a:pPr marL="457200" lvl="0" indent="-381000" rtl="0">
              <a:lnSpc>
                <a:spcPct val="100000"/>
              </a:lnSpc>
              <a:spcBef>
                <a:spcPts val="0"/>
              </a:spcBef>
              <a:spcAft>
                <a:spcPts val="0"/>
              </a:spcAft>
              <a:buClr>
                <a:srgbClr val="FFFFFF"/>
              </a:buClr>
              <a:buSzPct val="100000"/>
            </a:pPr>
            <a:r>
              <a:rPr lang="en" sz="2400" b="1" dirty="0">
                <a:solidFill>
                  <a:srgbClr val="FFFFFF"/>
                </a:solidFill>
              </a:rPr>
              <a:t>Objective</a:t>
            </a:r>
          </a:p>
          <a:p>
            <a:pPr marL="914400" lvl="1" indent="-342900" rtl="0">
              <a:lnSpc>
                <a:spcPct val="100000"/>
              </a:lnSpc>
              <a:spcBef>
                <a:spcPts val="0"/>
              </a:spcBef>
              <a:spcAft>
                <a:spcPts val="0"/>
              </a:spcAft>
              <a:buClr>
                <a:srgbClr val="FFFFFF"/>
              </a:buClr>
              <a:buSzPct val="100000"/>
            </a:pPr>
            <a:r>
              <a:rPr lang="en" sz="1800" b="1" dirty="0">
                <a:solidFill>
                  <a:srgbClr val="FFFFFF"/>
                </a:solidFill>
              </a:rPr>
              <a:t>To reduce pain and accelerate healing in runners with Achilles tendinopathy.</a:t>
            </a:r>
          </a:p>
          <a:p>
            <a:pPr marL="457200" lvl="0" indent="-381000" rtl="0">
              <a:lnSpc>
                <a:spcPct val="100000"/>
              </a:lnSpc>
              <a:spcBef>
                <a:spcPts val="0"/>
              </a:spcBef>
              <a:spcAft>
                <a:spcPts val="0"/>
              </a:spcAft>
              <a:buClr>
                <a:srgbClr val="FFFFFF"/>
              </a:buClr>
              <a:buSzPct val="100000"/>
            </a:pPr>
            <a:r>
              <a:rPr lang="en" sz="2400" b="1" dirty="0">
                <a:solidFill>
                  <a:srgbClr val="FFFFFF"/>
                </a:solidFill>
              </a:rPr>
              <a:t>Severity</a:t>
            </a:r>
          </a:p>
          <a:p>
            <a:pPr marL="914400" lvl="1" indent="-342900" rtl="0">
              <a:lnSpc>
                <a:spcPct val="100000"/>
              </a:lnSpc>
              <a:spcBef>
                <a:spcPts val="0"/>
              </a:spcBef>
              <a:spcAft>
                <a:spcPts val="0"/>
              </a:spcAft>
              <a:buClr>
                <a:srgbClr val="FFFFFF"/>
              </a:buClr>
              <a:buSzPct val="100000"/>
            </a:pPr>
            <a:r>
              <a:rPr lang="en" sz="1800" b="1" dirty="0">
                <a:solidFill>
                  <a:srgbClr val="FFFFFF"/>
                </a:solidFill>
              </a:rPr>
              <a:t>Treat all levels of Achilles tendinopathy severity.</a:t>
            </a:r>
          </a:p>
          <a:p>
            <a:pPr marL="457200" lvl="0" indent="-381000" rtl="0">
              <a:lnSpc>
                <a:spcPct val="100000"/>
              </a:lnSpc>
              <a:spcBef>
                <a:spcPts val="0"/>
              </a:spcBef>
              <a:spcAft>
                <a:spcPts val="0"/>
              </a:spcAft>
              <a:buClr>
                <a:srgbClr val="FFFFFF"/>
              </a:buClr>
              <a:buSzPct val="100000"/>
            </a:pPr>
            <a:r>
              <a:rPr lang="en" sz="2400" b="1" dirty="0">
                <a:solidFill>
                  <a:srgbClr val="FFFFFF"/>
                </a:solidFill>
              </a:rPr>
              <a:t>Additional Criteria</a:t>
            </a:r>
          </a:p>
          <a:p>
            <a:pPr marL="914400" lvl="1" indent="-342900" rtl="0">
              <a:lnSpc>
                <a:spcPct val="100000"/>
              </a:lnSpc>
              <a:spcBef>
                <a:spcPts val="0"/>
              </a:spcBef>
              <a:spcAft>
                <a:spcPts val="0"/>
              </a:spcAft>
              <a:buClr>
                <a:srgbClr val="FFFFFF"/>
              </a:buClr>
              <a:buSzPct val="100000"/>
            </a:pPr>
            <a:r>
              <a:rPr lang="en" sz="1800" b="1" dirty="0">
                <a:solidFill>
                  <a:srgbClr val="FFFFFF"/>
                </a:solidFill>
              </a:rPr>
              <a:t>Accessible</a:t>
            </a:r>
          </a:p>
          <a:p>
            <a:pPr marL="914400" lvl="1" indent="-342900" rtl="0">
              <a:lnSpc>
                <a:spcPct val="100000"/>
              </a:lnSpc>
              <a:spcBef>
                <a:spcPts val="0"/>
              </a:spcBef>
              <a:spcAft>
                <a:spcPts val="0"/>
              </a:spcAft>
              <a:buClr>
                <a:srgbClr val="FFFFFF"/>
              </a:buClr>
              <a:buSzPct val="100000"/>
            </a:pPr>
            <a:r>
              <a:rPr lang="en" sz="1800" b="1" dirty="0">
                <a:solidFill>
                  <a:srgbClr val="FFFFFF"/>
                </a:solidFill>
              </a:rPr>
              <a:t>Portable</a:t>
            </a:r>
          </a:p>
          <a:p>
            <a:pPr marL="914400" lvl="1" indent="-342900" rtl="0">
              <a:lnSpc>
                <a:spcPct val="100000"/>
              </a:lnSpc>
              <a:spcBef>
                <a:spcPts val="0"/>
              </a:spcBef>
              <a:spcAft>
                <a:spcPts val="0"/>
              </a:spcAft>
              <a:buClr>
                <a:srgbClr val="FFFFFF"/>
              </a:buClr>
              <a:buSzPct val="100000"/>
            </a:pPr>
            <a:r>
              <a:rPr lang="en" sz="1800" b="1" dirty="0">
                <a:solidFill>
                  <a:srgbClr val="FFFFFF"/>
                </a:solidFill>
              </a:rPr>
              <a:t>Reusable</a:t>
            </a:r>
          </a:p>
          <a:p>
            <a:pPr marL="914400" lvl="1" indent="-342900" rtl="0">
              <a:lnSpc>
                <a:spcPct val="100000"/>
              </a:lnSpc>
              <a:spcBef>
                <a:spcPts val="0"/>
              </a:spcBef>
              <a:spcAft>
                <a:spcPts val="0"/>
              </a:spcAft>
              <a:buClr>
                <a:srgbClr val="FFFFFF"/>
              </a:buClr>
              <a:buSzPct val="100000"/>
            </a:pPr>
            <a:r>
              <a:rPr lang="en" sz="1800" b="1" dirty="0">
                <a:solidFill>
                  <a:srgbClr val="FFFFFF"/>
                </a:solidFill>
              </a:rPr>
              <a:t>User friendly</a:t>
            </a:r>
          </a:p>
          <a:p>
            <a:pPr marL="914400" lvl="1" indent="-342900" rtl="0">
              <a:lnSpc>
                <a:spcPct val="100000"/>
              </a:lnSpc>
              <a:spcBef>
                <a:spcPts val="0"/>
              </a:spcBef>
              <a:spcAft>
                <a:spcPts val="0"/>
              </a:spcAft>
              <a:buClr>
                <a:srgbClr val="FFFFFF"/>
              </a:buClr>
              <a:buSzPct val="100000"/>
            </a:pPr>
            <a:r>
              <a:rPr lang="en" sz="1800" b="1" dirty="0">
                <a:solidFill>
                  <a:srgbClr val="FFFFFF"/>
                </a:solidFill>
              </a:rPr>
              <a:t>Inexpensive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a:spcBef>
                <a:spcPts val="0"/>
              </a:spcBef>
              <a:buNone/>
            </a:pPr>
            <a:r>
              <a:rPr lang="en" sz="3000" b="1">
                <a:solidFill>
                  <a:srgbClr val="FFFFFF"/>
                </a:solidFill>
              </a:rPr>
              <a:t>Specifications</a:t>
            </a:r>
          </a:p>
        </p:txBody>
      </p:sp>
      <p:graphicFrame>
        <p:nvGraphicFramePr>
          <p:cNvPr id="5" name="Table 4"/>
          <p:cNvGraphicFramePr>
            <a:graphicFrameLocks noGrp="1"/>
          </p:cNvGraphicFramePr>
          <p:nvPr>
            <p:extLst>
              <p:ext uri="{D42A27DB-BD31-4B8C-83A1-F6EECF244321}">
                <p14:modId xmlns:p14="http://schemas.microsoft.com/office/powerpoint/2010/main" val="1876900146"/>
              </p:ext>
            </p:extLst>
          </p:nvPr>
        </p:nvGraphicFramePr>
        <p:xfrm>
          <a:off x="1399871" y="1222309"/>
          <a:ext cx="6515941" cy="2884822"/>
        </p:xfrm>
        <a:graphic>
          <a:graphicData uri="http://schemas.openxmlformats.org/drawingml/2006/table">
            <a:tbl>
              <a:tblPr firstRow="1" bandRow="1">
                <a:tableStyleId>{775DCB02-9BB8-47FD-8907-85C794F793BA}</a:tableStyleId>
              </a:tblPr>
              <a:tblGrid>
                <a:gridCol w="1483813"/>
                <a:gridCol w="5032128"/>
              </a:tblGrid>
              <a:tr h="441681">
                <a:tc>
                  <a:txBody>
                    <a:bodyPr/>
                    <a:lstStyle/>
                    <a:p>
                      <a:r>
                        <a:rPr lang="en-US" dirty="0" smtClean="0"/>
                        <a:t>Metric</a:t>
                      </a:r>
                      <a:endParaRPr lang="en-US" dirty="0"/>
                    </a:p>
                  </a:txBody>
                  <a:tcPr/>
                </a:tc>
                <a:tc>
                  <a:txBody>
                    <a:bodyPr/>
                    <a:lstStyle/>
                    <a:p>
                      <a:r>
                        <a:rPr lang="en-US" dirty="0" smtClean="0"/>
                        <a:t>Value</a:t>
                      </a:r>
                      <a:endParaRPr lang="en-US" dirty="0"/>
                    </a:p>
                  </a:txBody>
                  <a:tcPr/>
                </a:tc>
              </a:tr>
              <a:tr h="580841">
                <a:tc>
                  <a:txBody>
                    <a:bodyPr/>
                    <a:lstStyle/>
                    <a:p>
                      <a:pPr marL="0" marR="0">
                        <a:spcBef>
                          <a:spcPts val="0"/>
                        </a:spcBef>
                        <a:spcAft>
                          <a:spcPts val="0"/>
                        </a:spcAft>
                      </a:pPr>
                      <a:r>
                        <a:rPr lang="en-US" sz="1600" b="1" dirty="0">
                          <a:effectLst/>
                        </a:rPr>
                        <a:t>Accessible</a:t>
                      </a:r>
                      <a:endParaRPr lang="en-US" sz="1200" b="1" dirty="0">
                        <a:solidFill>
                          <a:srgbClr val="000000"/>
                        </a:solidFill>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600" dirty="0">
                          <a:effectLst/>
                        </a:rPr>
                        <a:t>Does not require access to a physical therapist or athletic training facility</a:t>
                      </a:r>
                      <a:endParaRPr lang="en-US" sz="1200" b="0" dirty="0">
                        <a:solidFill>
                          <a:srgbClr val="000000"/>
                        </a:solidFill>
                        <a:effectLst/>
                        <a:latin typeface="Times New Roman"/>
                        <a:ea typeface="ＭＳ 明朝"/>
                        <a:cs typeface="Times New Roman"/>
                      </a:endParaRPr>
                    </a:p>
                  </a:txBody>
                  <a:tcPr marL="68580" marR="68580" marT="0" marB="0"/>
                </a:tc>
              </a:tr>
              <a:tr h="580841">
                <a:tc>
                  <a:txBody>
                    <a:bodyPr/>
                    <a:lstStyle/>
                    <a:p>
                      <a:pPr marL="0" marR="0">
                        <a:spcBef>
                          <a:spcPts val="0"/>
                        </a:spcBef>
                        <a:spcAft>
                          <a:spcPts val="0"/>
                        </a:spcAft>
                      </a:pPr>
                      <a:r>
                        <a:rPr lang="en-US" sz="1600" b="1" dirty="0">
                          <a:effectLst/>
                        </a:rPr>
                        <a:t>Portability</a:t>
                      </a:r>
                      <a:endParaRPr lang="en-US" sz="1200" b="1"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600" dirty="0">
                          <a:effectLst/>
                        </a:rPr>
                        <a:t>Lightweight</a:t>
                      </a:r>
                      <a:endParaRPr lang="en-US" sz="1200" dirty="0">
                        <a:effectLst/>
                      </a:endParaRPr>
                    </a:p>
                    <a:p>
                      <a:pPr marL="0" marR="0">
                        <a:spcBef>
                          <a:spcPts val="0"/>
                        </a:spcBef>
                        <a:spcAft>
                          <a:spcPts val="0"/>
                        </a:spcAft>
                      </a:pPr>
                      <a:r>
                        <a:rPr lang="en-US" sz="1600" dirty="0">
                          <a:effectLst/>
                        </a:rPr>
                        <a:t>Small enough to travel</a:t>
                      </a:r>
                      <a:endParaRPr lang="en-US" sz="1200" dirty="0">
                        <a:effectLst/>
                        <a:latin typeface="Times New Roman"/>
                        <a:ea typeface="ＭＳ 明朝"/>
                        <a:cs typeface="Times New Roman"/>
                      </a:endParaRPr>
                    </a:p>
                  </a:txBody>
                  <a:tcPr marL="68580" marR="68580" marT="0" marB="0"/>
                </a:tc>
              </a:tr>
              <a:tr h="401997">
                <a:tc>
                  <a:txBody>
                    <a:bodyPr/>
                    <a:lstStyle/>
                    <a:p>
                      <a:pPr marL="0" marR="0">
                        <a:spcBef>
                          <a:spcPts val="0"/>
                        </a:spcBef>
                        <a:spcAft>
                          <a:spcPts val="0"/>
                        </a:spcAft>
                      </a:pPr>
                      <a:r>
                        <a:rPr lang="en-US" sz="1600" b="1" dirty="0">
                          <a:effectLst/>
                        </a:rPr>
                        <a:t>Reusable</a:t>
                      </a:r>
                      <a:endParaRPr lang="en-US" sz="1200" b="1"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600" dirty="0">
                          <a:effectLst/>
                        </a:rPr>
                        <a:t>Does not have to be replaced after a single use</a:t>
                      </a:r>
                      <a:endParaRPr lang="en-US" sz="1200" dirty="0">
                        <a:effectLst/>
                        <a:latin typeface="Times New Roman"/>
                        <a:ea typeface="ＭＳ 明朝"/>
                        <a:cs typeface="Times New Roman"/>
                      </a:endParaRPr>
                    </a:p>
                  </a:txBody>
                  <a:tcPr marL="68580" marR="68580" marT="0" marB="0"/>
                </a:tc>
              </a:tr>
              <a:tr h="437781">
                <a:tc>
                  <a:txBody>
                    <a:bodyPr/>
                    <a:lstStyle/>
                    <a:p>
                      <a:pPr marL="0" marR="0">
                        <a:spcBef>
                          <a:spcPts val="0"/>
                        </a:spcBef>
                        <a:spcAft>
                          <a:spcPts val="0"/>
                        </a:spcAft>
                      </a:pPr>
                      <a:r>
                        <a:rPr lang="en-US" sz="1600" b="1" dirty="0">
                          <a:effectLst/>
                        </a:rPr>
                        <a:t>User friendly</a:t>
                      </a:r>
                      <a:endParaRPr lang="en-US" sz="1200" b="1"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600" dirty="0">
                          <a:effectLst/>
                        </a:rPr>
                        <a:t>Easy to assemble and operate</a:t>
                      </a:r>
                      <a:endParaRPr lang="en-US" sz="1200" dirty="0">
                        <a:effectLst/>
                        <a:latin typeface="Times New Roman"/>
                        <a:ea typeface="ＭＳ 明朝"/>
                        <a:cs typeface="Times New Roman"/>
                      </a:endParaRPr>
                    </a:p>
                  </a:txBody>
                  <a:tcPr marL="68580" marR="68580" marT="0" marB="0"/>
                </a:tc>
              </a:tr>
              <a:tr h="441681">
                <a:tc>
                  <a:txBody>
                    <a:bodyPr/>
                    <a:lstStyle/>
                    <a:p>
                      <a:pPr marL="0" marR="0">
                        <a:spcBef>
                          <a:spcPts val="0"/>
                        </a:spcBef>
                        <a:spcAft>
                          <a:spcPts val="0"/>
                        </a:spcAft>
                      </a:pPr>
                      <a:r>
                        <a:rPr lang="en-US" sz="1600" b="1" dirty="0">
                          <a:effectLst/>
                        </a:rPr>
                        <a:t>Inexpensive</a:t>
                      </a:r>
                      <a:endParaRPr lang="en-US" sz="1200" b="1"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600" dirty="0">
                          <a:effectLst/>
                        </a:rPr>
                        <a:t>Initial cost to the user &lt;$40</a:t>
                      </a:r>
                      <a:endParaRPr lang="en-US" sz="1200" dirty="0">
                        <a:effectLst/>
                        <a:latin typeface="Times New Roman"/>
                        <a:ea typeface="ＭＳ 明朝"/>
                        <a:cs typeface="Times New Roman"/>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wrap="square" lIns="91425" tIns="91425" rIns="91425" bIns="91425" anchor="b" anchorCtr="0">
            <a:noAutofit/>
          </a:bodyPr>
          <a:lstStyle/>
          <a:p>
            <a:pPr lvl="0" rtl="0">
              <a:spcBef>
                <a:spcPts val="0"/>
              </a:spcBef>
              <a:buNone/>
            </a:pPr>
            <a:r>
              <a:rPr lang="en" sz="3000" b="1">
                <a:solidFill>
                  <a:srgbClr val="FFFFFF"/>
                </a:solidFill>
              </a:rPr>
              <a:t>Specifications</a:t>
            </a:r>
          </a:p>
        </p:txBody>
      </p:sp>
      <p:graphicFrame>
        <p:nvGraphicFramePr>
          <p:cNvPr id="2" name="Table 1"/>
          <p:cNvGraphicFramePr>
            <a:graphicFrameLocks noGrp="1"/>
          </p:cNvGraphicFramePr>
          <p:nvPr>
            <p:extLst>
              <p:ext uri="{D42A27DB-BD31-4B8C-83A1-F6EECF244321}">
                <p14:modId xmlns:p14="http://schemas.microsoft.com/office/powerpoint/2010/main" val="2667967967"/>
              </p:ext>
            </p:extLst>
          </p:nvPr>
        </p:nvGraphicFramePr>
        <p:xfrm>
          <a:off x="1562196" y="1575636"/>
          <a:ext cx="6219933" cy="2312505"/>
        </p:xfrm>
        <a:graphic>
          <a:graphicData uri="http://schemas.openxmlformats.org/drawingml/2006/table">
            <a:tbl>
              <a:tblPr firstRow="1" bandRow="1">
                <a:tableStyleId>{775DCB02-9BB8-47FD-8907-85C794F793BA}</a:tableStyleId>
              </a:tblPr>
              <a:tblGrid>
                <a:gridCol w="1377583"/>
                <a:gridCol w="4842350"/>
              </a:tblGrid>
              <a:tr h="410737">
                <a:tc>
                  <a:txBody>
                    <a:bodyPr/>
                    <a:lstStyle/>
                    <a:p>
                      <a:pPr marL="0" marR="0">
                        <a:spcBef>
                          <a:spcPts val="0"/>
                        </a:spcBef>
                        <a:spcAft>
                          <a:spcPts val="0"/>
                        </a:spcAft>
                      </a:pPr>
                      <a:r>
                        <a:rPr lang="en-US" sz="1600" b="1" dirty="0">
                          <a:solidFill>
                            <a:srgbClr val="FFFFFF"/>
                          </a:solidFill>
                          <a:effectLst/>
                          <a:latin typeface="+mn-lt"/>
                          <a:ea typeface="ＭＳ 明朝"/>
                          <a:cs typeface="Times New Roman"/>
                        </a:rPr>
                        <a:t>Metric</a:t>
                      </a:r>
                      <a:endParaRPr lang="en-US" sz="12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b="1">
                          <a:solidFill>
                            <a:srgbClr val="FFFFFF"/>
                          </a:solidFill>
                          <a:effectLst/>
                          <a:latin typeface="+mn-lt"/>
                          <a:ea typeface="ＭＳ 明朝"/>
                          <a:cs typeface="Times New Roman"/>
                        </a:rPr>
                        <a:t>Description</a:t>
                      </a:r>
                      <a:endParaRPr lang="en-US" sz="1200">
                        <a:effectLst/>
                        <a:latin typeface="+mn-lt"/>
                        <a:ea typeface="ＭＳ 明朝"/>
                        <a:cs typeface="Times New Roman"/>
                      </a:endParaRPr>
                    </a:p>
                  </a:txBody>
                  <a:tcPr marL="68580" marR="68580" marT="0" marB="0"/>
                </a:tc>
              </a:tr>
              <a:tr h="540147">
                <a:tc>
                  <a:txBody>
                    <a:bodyPr/>
                    <a:lstStyle/>
                    <a:p>
                      <a:pPr marL="0" marR="0">
                        <a:spcBef>
                          <a:spcPts val="0"/>
                        </a:spcBef>
                        <a:spcAft>
                          <a:spcPts val="0"/>
                        </a:spcAft>
                      </a:pPr>
                      <a:r>
                        <a:rPr lang="en-US" sz="1600" b="1">
                          <a:effectLst/>
                          <a:latin typeface="+mn-lt"/>
                          <a:ea typeface="ＭＳ 明朝"/>
                          <a:cs typeface="Times New Roman"/>
                        </a:rPr>
                        <a:t>Durable</a:t>
                      </a:r>
                      <a:endParaRPr lang="en-US" sz="12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mn-lt"/>
                          <a:ea typeface="ＭＳ 明朝"/>
                          <a:cs typeface="Times New Roman"/>
                        </a:rPr>
                        <a:t>Maintains mechanical properties and functionality over time</a:t>
                      </a:r>
                      <a:endParaRPr lang="en-US" sz="1200" dirty="0">
                        <a:effectLst/>
                        <a:latin typeface="+mn-lt"/>
                        <a:ea typeface="ＭＳ 明朝"/>
                        <a:cs typeface="Times New Roman"/>
                      </a:endParaRPr>
                    </a:p>
                  </a:txBody>
                  <a:tcPr marL="68580" marR="68580" marT="0" marB="0"/>
                </a:tc>
              </a:tr>
              <a:tr h="410737">
                <a:tc>
                  <a:txBody>
                    <a:bodyPr/>
                    <a:lstStyle/>
                    <a:p>
                      <a:pPr marL="0" marR="0">
                        <a:spcBef>
                          <a:spcPts val="0"/>
                        </a:spcBef>
                        <a:spcAft>
                          <a:spcPts val="0"/>
                        </a:spcAft>
                      </a:pPr>
                      <a:r>
                        <a:rPr lang="en-US" sz="1600" b="1">
                          <a:effectLst/>
                          <a:latin typeface="+mn-lt"/>
                          <a:ea typeface="ＭＳ 明朝"/>
                          <a:cs typeface="Times New Roman"/>
                        </a:rPr>
                        <a:t>Hygienic</a:t>
                      </a:r>
                      <a:endParaRPr lang="en-US" sz="12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mn-lt"/>
                          <a:ea typeface="ＭＳ 明朝"/>
                          <a:cs typeface="Times New Roman"/>
                        </a:rPr>
                        <a:t>Appropriate parts can be cleaned and sanitized</a:t>
                      </a:r>
                      <a:endParaRPr lang="en-US" sz="1200">
                        <a:effectLst/>
                        <a:latin typeface="+mn-lt"/>
                        <a:ea typeface="ＭＳ 明朝"/>
                        <a:cs typeface="Times New Roman"/>
                      </a:endParaRPr>
                    </a:p>
                  </a:txBody>
                  <a:tcPr marL="68580" marR="68580" marT="0" marB="0"/>
                </a:tc>
              </a:tr>
              <a:tr h="540147">
                <a:tc>
                  <a:txBody>
                    <a:bodyPr/>
                    <a:lstStyle/>
                    <a:p>
                      <a:pPr marL="0" marR="0">
                        <a:spcBef>
                          <a:spcPts val="0"/>
                        </a:spcBef>
                        <a:spcAft>
                          <a:spcPts val="0"/>
                        </a:spcAft>
                      </a:pPr>
                      <a:r>
                        <a:rPr lang="en-US" sz="1600" b="1">
                          <a:effectLst/>
                          <a:latin typeface="+mn-lt"/>
                          <a:ea typeface="ＭＳ 明朝"/>
                          <a:cs typeface="Times New Roman"/>
                        </a:rPr>
                        <a:t>Comfortable</a:t>
                      </a:r>
                      <a:endParaRPr lang="en-US" sz="12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mn-lt"/>
                          <a:ea typeface="ＭＳ 明朝"/>
                          <a:cs typeface="Times New Roman"/>
                        </a:rPr>
                        <a:t>Discomfort is not a limiting factor in the use of the device</a:t>
                      </a:r>
                      <a:endParaRPr lang="en-US" sz="1200">
                        <a:effectLst/>
                        <a:latin typeface="+mn-lt"/>
                        <a:ea typeface="ＭＳ 明朝"/>
                        <a:cs typeface="Times New Roman"/>
                      </a:endParaRPr>
                    </a:p>
                  </a:txBody>
                  <a:tcPr marL="68580" marR="68580" marT="0" marB="0"/>
                </a:tc>
              </a:tr>
              <a:tr h="410737">
                <a:tc>
                  <a:txBody>
                    <a:bodyPr/>
                    <a:lstStyle/>
                    <a:p>
                      <a:pPr marL="0" marR="0">
                        <a:spcBef>
                          <a:spcPts val="0"/>
                        </a:spcBef>
                        <a:spcAft>
                          <a:spcPts val="0"/>
                        </a:spcAft>
                      </a:pPr>
                      <a:r>
                        <a:rPr lang="en-US" sz="1600" b="1">
                          <a:effectLst/>
                          <a:latin typeface="+mn-lt"/>
                          <a:ea typeface="ＭＳ 明朝"/>
                          <a:cs typeface="Times New Roman"/>
                        </a:rPr>
                        <a:t>Aesthetic</a:t>
                      </a:r>
                      <a:endParaRPr lang="en-US" sz="12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mn-lt"/>
                          <a:ea typeface="ＭＳ 明朝"/>
                          <a:cs typeface="Times New Roman"/>
                        </a:rPr>
                        <a:t>Appearance should not intimidate the user</a:t>
                      </a:r>
                      <a:endParaRPr lang="en-US" sz="1200" dirty="0">
                        <a:effectLst/>
                        <a:latin typeface="+mn-lt"/>
                        <a:ea typeface="ＭＳ 明朝"/>
                        <a:cs typeface="Times New Roman"/>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2130</Words>
  <Application>Microsoft Macintosh PowerPoint</Application>
  <PresentationFormat>On-screen Show (16:9)</PresentationFormat>
  <Paragraphs>185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Eleanor template</vt:lpstr>
      <vt:lpstr>Achilles Tendinopathy Rehabilitation Device</vt:lpstr>
      <vt:lpstr>The Achilles Tendon and Achilles Tendinopathy</vt:lpstr>
      <vt:lpstr>Affected Population and Market</vt:lpstr>
      <vt:lpstr>Existing Solutions</vt:lpstr>
      <vt:lpstr>Existing Solutions (cont.)</vt:lpstr>
      <vt:lpstr>Need Statement</vt:lpstr>
      <vt:lpstr>Project Scope</vt:lpstr>
      <vt:lpstr>Specifications</vt:lpstr>
      <vt:lpstr>Specifications</vt:lpstr>
      <vt:lpstr>Specifications</vt:lpstr>
      <vt:lpstr>Individual Responsibilities</vt:lpstr>
      <vt:lpstr>Design Schedule</vt:lpstr>
      <vt:lpstr>References</vt:lpstr>
      <vt:lpstr>References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Achilles Tendinopathy Rehabilitation Device</dc:title>
  <cp:lastModifiedBy>Rachel</cp:lastModifiedBy>
  <cp:revision>9</cp:revision>
  <dcterms:modified xsi:type="dcterms:W3CDTF">2017-10-11T13:01:07Z</dcterms:modified>
</cp:coreProperties>
</file>