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0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55437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84" name="Shape 48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9" name="Shape 69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1" name="Shape 71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1" name="Shape 81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85" name="Shape 85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86" name="Shape 86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7" name="Shape 87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8" name="Shape 88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9" name="Shape 89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90" name="Shape 90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91" name="Shape 91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92" name="Shape 92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93" name="Shape 93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94" name="Shape 94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95" name="Shape 95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96" name="Shape 96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97" name="Shape 97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98" name="Shape 98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99" name="Shape 99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00" name="Shape 100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01" name="Shape 101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102" name="Shape 102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03" name="Shape 103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04" name="Shape 104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05" name="Shape 105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06" name="Shape 106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07" name="Shape 107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108" name="Shape 108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09" name="Shape 109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0" name="Shape 110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1" name="Shape 111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2" name="Shape 112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13" name="Shape 113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14" name="Shape 114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15" name="Shape 115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16" name="Shape 116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17" name="Shape 117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18" name="Shape 118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76000"/>
              </a:lnSpc>
              <a:spcBef>
                <a:spcPts val="0"/>
              </a:spcBef>
              <a:buClr>
                <a:schemeClr val="dk1"/>
              </a:buClr>
              <a:buSzPts val="8000"/>
              <a:buFont typeface="Arial"/>
              <a:buNone/>
              <a:defRPr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21" name="Shape 121"/>
          <p:cNvCxnSpPr/>
          <p:nvPr/>
        </p:nvCxnSpPr>
        <p:spPr>
          <a:xfrm>
            <a:off x="1295400" y="5294175"/>
            <a:ext cx="9601200" cy="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 rot="5400000">
            <a:off x="4191000" y="-914400"/>
            <a:ext cx="3809999" cy="960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939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939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9" name="Shape 379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1" name="Shape 381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 rot="5400000">
            <a:off x="7402286" y="2296884"/>
            <a:ext cx="5301343" cy="16872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 rot="5400000">
            <a:off x="2438399" y="-653145"/>
            <a:ext cx="5301343" cy="75873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939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939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939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939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gradFill>
          <a:gsLst>
            <a:gs pos="0">
              <a:schemeClr val="accent1"/>
            </a:gs>
            <a:gs pos="97000">
              <a:srgbClr val="AF4329"/>
            </a:gs>
            <a:gs pos="100000">
              <a:srgbClr val="AF43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Shape 129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30" name="Shape 130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6" name="Shape 136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7" name="Shape 137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8" name="Shape 138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9" name="Shape 139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146" name="Shape 146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47" name="Shape 147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48" name="Shape 148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49" name="Shape 149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50" name="Shape 150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51" name="Shape 151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152" name="Shape 152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53" name="Shape 153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54" name="Shape 154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55" name="Shape 155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56" name="Shape 156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57" name="Shape 157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58" name="Shape 158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59" name="Shape 159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0" name="Shape 160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1" name="Shape 161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2" name="Shape 162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163" name="Shape 163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64" name="Shape 164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5" name="Shape 165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6" name="Shape 166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7" name="Shape 167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8" name="Shape 168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169" name="Shape 169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70" name="Shape 170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71" name="Shape 171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72" name="Shape 172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73" name="Shape 173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74" name="Shape 174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75" name="Shape 175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76" name="Shape 176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77" name="Shape 177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78" name="Shape 178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79" name="Shape 179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SzPts val="6000"/>
              <a:buFont typeface="Arial"/>
              <a:buNone/>
              <a:defRPr sz="6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82" name="Shape 182"/>
          <p:cNvCxnSpPr/>
          <p:nvPr/>
        </p:nvCxnSpPr>
        <p:spPr>
          <a:xfrm>
            <a:off x="1295400" y="5294175"/>
            <a:ext cx="960120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1295400" y="1981199"/>
            <a:ext cx="4572000" cy="38100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685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650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685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2"/>
          </p:nvPr>
        </p:nvSpPr>
        <p:spPr>
          <a:xfrm>
            <a:off x="6324600" y="1981199"/>
            <a:ext cx="4572000" cy="38100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685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650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685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2"/>
          </p:nvPr>
        </p:nvSpPr>
        <p:spPr>
          <a:xfrm>
            <a:off x="1295400" y="2503713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812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777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812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3"/>
          </p:nvPr>
        </p:nvSpPr>
        <p:spPr>
          <a:xfrm>
            <a:off x="6324600" y="1818322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4"/>
          </p:nvPr>
        </p:nvSpPr>
        <p:spPr>
          <a:xfrm>
            <a:off x="6324600" y="2503713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812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777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812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Shape 205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206" name="Shape 206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7" name="Shape 207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8" name="Shape 208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9" name="Shape 209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0" name="Shape 210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1" name="Shape 211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2" name="Shape 212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3" name="Shape 213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4" name="Shape 214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5" name="Shape 215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6" name="Shape 216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7" name="Shape 217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8" name="Shape 218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9" name="Shape 219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0" name="Shape 220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1" name="Shape 221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222" name="Shape 222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23" name="Shape 223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24" name="Shape 224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25" name="Shape 225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26" name="Shape 226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27" name="Shape 227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228" name="Shape 228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29" name="Shape 229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30" name="Shape 230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31" name="Shape 231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32" name="Shape 232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33" name="Shape 233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34" name="Shape 234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35" name="Shape 235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36" name="Shape 236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37" name="Shape 237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38" name="Shape 238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239" name="Shape 239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0" name="Shape 240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41" name="Shape 241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42" name="Shape 242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43" name="Shape 243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44" name="Shape 244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245" name="Shape 245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46" name="Shape 246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47" name="Shape 247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48" name="Shape 248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49" name="Shape 249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50" name="Shape 250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51" name="Shape 251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52" name="Shape 252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53" name="Shape 253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54" name="Shape 254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55" name="Shape 255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bg>
      <p:bgPr>
        <a:gradFill>
          <a:gsLst>
            <a:gs pos="0">
              <a:schemeClr val="accent1"/>
            </a:gs>
            <a:gs pos="100000">
              <a:srgbClr val="AF43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Shape 260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261" name="Shape 261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2" name="Shape 262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3" name="Shape 263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4" name="Shape 264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5" name="Shape 265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6" name="Shape 266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7" name="Shape 267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8" name="Shape 268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9" name="Shape 269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0" name="Shape 270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1" name="Shape 271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2" name="Shape 272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3" name="Shape 273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4" name="Shape 274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5" name="Shape 275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6" name="Shape 276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277" name="Shape 277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78" name="Shape 278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79" name="Shape 279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80" name="Shape 280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81" name="Shape 281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82" name="Shape 282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283" name="Shape 283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84" name="Shape 284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85" name="Shape 285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86" name="Shape 286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87" name="Shape 287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88" name="Shape 288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89" name="Shape 289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0" name="Shape 290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1" name="Shape 291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2" name="Shape 292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3" name="Shape 293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294" name="Shape 294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95" name="Shape 295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6" name="Shape 296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7" name="Shape 297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8" name="Shape 298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9" name="Shape 299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300" name="Shape 300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01" name="Shape 301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02" name="Shape 302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03" name="Shape 303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04" name="Shape 304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05" name="Shape 305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06" name="Shape 306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07" name="Shape 307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08" name="Shape 308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09" name="Shape 309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10" name="Shape 310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311" name="Shape 311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69000">
                <a:schemeClr val="lt1"/>
              </a:gs>
              <a:gs pos="100000">
                <a:srgbClr val="F2F2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543197" y="571500"/>
            <a:ext cx="6217920" cy="5715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558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523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558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body" idx="2"/>
          </p:nvPr>
        </p:nvSpPr>
        <p:spPr>
          <a:xfrm>
            <a:off x="7913152" y="2995012"/>
            <a:ext cx="3657600" cy="2285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315" name="Shape 315"/>
          <p:cNvCxnSpPr/>
          <p:nvPr/>
        </p:nvCxnSpPr>
        <p:spPr>
          <a:xfrm>
            <a:off x="7923089" y="2895600"/>
            <a:ext cx="3659311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16" name="Shape 316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bg>
      <p:bgPr>
        <a:gradFill>
          <a:gsLst>
            <a:gs pos="0">
              <a:schemeClr val="accent1"/>
            </a:gs>
            <a:gs pos="100000">
              <a:srgbClr val="AF43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Shape 320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321" name="Shape 321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2" name="Shape 322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3" name="Shape 323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4" name="Shape 324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5" name="Shape 325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6" name="Shape 326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7" name="Shape 327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8" name="Shape 328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9" name="Shape 329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30" name="Shape 330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31" name="Shape 331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32" name="Shape 332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33" name="Shape 333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34" name="Shape 334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35" name="Shape 335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36" name="Shape 336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A43E27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337" name="Shape 337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38" name="Shape 338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39" name="Shape 339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40" name="Shape 340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41" name="Shape 341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42" name="Shape 342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343" name="Shape 343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4" name="Shape 344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45" name="Shape 345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46" name="Shape 346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Shape 347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Shape 348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49" name="Shape 349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0" name="Shape 350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1" name="Shape 351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2" name="Shape 352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3" name="Shape 353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354" name="Shape 354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55" name="Shape 355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6" name="Shape 356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7" name="Shape 357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8" name="Shape 358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59" name="Shape 359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360" name="Shape 360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1" name="Shape 361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62" name="Shape 362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63" name="Shape 363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64" name="Shape 364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65" name="Shape 365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43E27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66" name="Shape 366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67" name="Shape 367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68" name="Shape 368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69" name="Shape 369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70" name="Shape 370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A43E27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371" name="Shape 371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69000">
                <a:schemeClr val="lt1"/>
              </a:gs>
              <a:gs pos="100000">
                <a:srgbClr val="F2F2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2" name="Shape 372"/>
          <p:cNvCxnSpPr/>
          <p:nvPr/>
        </p:nvCxnSpPr>
        <p:spPr>
          <a:xfrm>
            <a:off x="7923089" y="2895600"/>
            <a:ext cx="3659311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4" name="Shape 374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4412" y="-159"/>
            <a:ext cx="7315200" cy="685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7909560" y="2999232"/>
            <a:ext cx="3657600" cy="228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2999">
              <a:schemeClr val="lt1"/>
            </a:gs>
            <a:gs pos="100000">
              <a:srgbClr val="F2F2F2">
                <a:alpha val="64705"/>
              </a:srgbClr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1" name="Shape 11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grpSp>
          <p:nvGrpSpPr>
            <p:cNvPr id="27" name="Shape 27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8" name="Shape 28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9" name="Shape 29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0" name="Shape 30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1" name="Shape 31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32" name="Shape 32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33" name="Shape 33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Shape 34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Shape 35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6" name="Shape 36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7" name="Shape 37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8" name="Shape 38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9" name="Shape 39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0" name="Shape 40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1" name="Shape 41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2" name="Shape 42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3" name="Shape 43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44" name="Shape 44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45" name="Shape 45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6" name="Shape 46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7" name="Shape 47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8" name="Shape 48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9" name="Shape 49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grpSp>
            <p:nvGrpSpPr>
              <p:cNvPr id="50" name="Shape 50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Shape 51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2" name="Shape 52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" name="Shape 53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4" name="Shape 54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5" name="Shape 55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56" name="Shape 56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7" name="Shape 57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8" name="Shape 58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9" name="Shape 59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60" name="Shape 60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8579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77787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93980" algn="l" rtl="0">
              <a:lnSpc>
                <a:spcPct val="90000"/>
              </a:lnSpc>
              <a:spcBef>
                <a:spcPts val="8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9398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lvl="6" indent="-90487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lvl="7" indent="-93979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78011" marR="0" lvl="8" indent="0" algn="l" rtl="0">
              <a:lnSpc>
                <a:spcPct val="90000"/>
              </a:lnSpc>
              <a:spcBef>
                <a:spcPts val="600"/>
              </a:spcBef>
              <a:buClr>
                <a:srgbClr val="A43E27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63" name="Shape 63"/>
          <p:cNvCxnSpPr/>
          <p:nvPr/>
        </p:nvCxnSpPr>
        <p:spPr>
          <a:xfrm>
            <a:off x="609600" y="6172200"/>
            <a:ext cx="10972800" cy="0"/>
          </a:xfrm>
          <a:prstGeom prst="straightConnector1">
            <a:avLst/>
          </a:prstGeom>
          <a:noFill/>
          <a:ln w="12700" cap="flat" cmpd="sng">
            <a:solidFill>
              <a:srgbClr val="A43E2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41424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41424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ctrTitle"/>
          </p:nvPr>
        </p:nvSpPr>
        <p:spPr>
          <a:xfrm>
            <a:off x="628020" y="426775"/>
            <a:ext cx="9604310" cy="3383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3810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16</a:t>
            </a:r>
            <a:br>
              <a:rPr lang="en-US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Achilles rehab device</a:t>
            </a:r>
            <a:br>
              <a:rPr lang="en-US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 report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subTitle" idx="1"/>
          </p:nvPr>
        </p:nvSpPr>
        <p:spPr>
          <a:xfrm>
            <a:off x="665824" y="4038770"/>
            <a:ext cx="9530994" cy="88615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07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Eshan King</a:t>
            </a:r>
          </a:p>
          <a:p>
            <a:pPr marL="0" marR="0" lvl="0" indent="-1079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BME 401A 2017</a:t>
            </a:r>
          </a:p>
          <a:p>
            <a:pPr marL="0" marR="0" lvl="0" indent="-107950" algn="l" rtl="0">
              <a:lnSpc>
                <a:spcPct val="80000"/>
              </a:lnSpc>
              <a:spcBef>
                <a:spcPts val="600"/>
              </a:spcBef>
              <a:buClr>
                <a:srgbClr val="A43E27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12/04/2017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Design alternatives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Handheld LLLT device (61.7%)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 shaped – laser light source.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Two-step activation to mitigate risk.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 is not an issue.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Requires significant user input and training.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to be unsafe and costly.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Wearable active massage device (63.0%)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research shows massage increases blood flow to targeted areas.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Reusable and accessible.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Extremely costly, difficult to transport, difficult to complete by deadline.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Design alternatives</a:t>
            </a:r>
          </a:p>
        </p:txBody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Achilles cupping (63.4%)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Vacuum over Achilles surface.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 input required, low comfort, no support in clinical literature.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Heated tape (64.9%)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KT tape scaffold – worn while running.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Moderate support in literature.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Worn before and while running.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reusable, difficult to apply, and may be uncomfortable.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Design alternatives</a:t>
            </a:r>
          </a:p>
        </p:txBody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Heating sock (72.9%)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Dosages of heat to the Achilles throughout the night.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Sync with user’s alarm.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for overheating.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Challenging to complete by deadline given safety requirements.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Wearable LLLT – LED light source (74.6%)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support.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LED light source – must be worn for longer.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Fully automatic – dosage, timing, power levels. Could be worn at night.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Challenging to complete by deadline.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Design alternatives</a:t>
            </a:r>
          </a:p>
        </p:txBody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 assistive Achilles device (79.9%)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Bio-inspired design.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Reduces net strain experienced by Achilles.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design – cheap, safe, and accessible.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support in literature – novel solution.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Design alternatives</a:t>
            </a:r>
          </a:p>
        </p:txBody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solutions that are unfeasible, outside of scope, or already on the market: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Wearable ultrasound stimulation – already on the market.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Wearable passive massage – unfeasible.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Topical Achilles ointment – unfeasible.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Oral pill for Achilles treatment – unfeasible.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glucose bar – not a realistic treatment option.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repository of athletic training – outside scope.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Rehabilitation assistance app – outside scope.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Synthetic tendon prosthetic – outside scope.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Summary of solution analysis</a:t>
            </a:r>
          </a:p>
        </p:txBody>
      </p:sp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solutions distinguished on the Pugh chart: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 assistive Achilles device, wearable LLLT with LED light source, wearable heating device.</a:t>
            </a:r>
          </a:p>
          <a:p>
            <a:pPr marL="0" marR="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 assistive device: slightly more portable, safe, and feasible considering deadline.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cost, simple assembly, and easy to keep clean.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support in literature – novel solution.</a:t>
            </a:r>
          </a:p>
          <a:p>
            <a:pPr marL="0" marR="0" lvl="0" indent="-1270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from Dr. Gregory Holtzman, Prof. of Physical Therapy at WUSTL.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 assistive device would help correct users’ running form – addresses underlying biomechanical causes of injury. 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Overview of mechanical assistive device</a:t>
            </a:r>
          </a:p>
        </p:txBody>
      </p:sp>
      <p:grpSp>
        <p:nvGrpSpPr>
          <p:cNvPr id="487" name="Shape 487"/>
          <p:cNvGrpSpPr/>
          <p:nvPr/>
        </p:nvGrpSpPr>
        <p:grpSpPr>
          <a:xfrm>
            <a:off x="2891683" y="2361334"/>
            <a:ext cx="2899248" cy="1925782"/>
            <a:chOff x="379896" y="0"/>
            <a:chExt cx="2899475" cy="1925782"/>
          </a:xfrm>
        </p:grpSpPr>
        <p:grpSp>
          <p:nvGrpSpPr>
            <p:cNvPr id="488" name="Shape 488"/>
            <p:cNvGrpSpPr/>
            <p:nvPr/>
          </p:nvGrpSpPr>
          <p:grpSpPr>
            <a:xfrm>
              <a:off x="379896" y="0"/>
              <a:ext cx="2899475" cy="1925782"/>
              <a:chOff x="379896" y="0"/>
              <a:chExt cx="2899475" cy="1925782"/>
            </a:xfrm>
          </p:grpSpPr>
          <p:grpSp>
            <p:nvGrpSpPr>
              <p:cNvPr id="489" name="Shape 489"/>
              <p:cNvGrpSpPr/>
              <p:nvPr/>
            </p:nvGrpSpPr>
            <p:grpSpPr>
              <a:xfrm>
                <a:off x="379896" y="0"/>
                <a:ext cx="2899475" cy="1925782"/>
                <a:chOff x="379896" y="0"/>
                <a:chExt cx="2899475" cy="1925782"/>
              </a:xfrm>
            </p:grpSpPr>
            <p:grpSp>
              <p:nvGrpSpPr>
                <p:cNvPr id="490" name="Shape 490"/>
                <p:cNvGrpSpPr/>
                <p:nvPr/>
              </p:nvGrpSpPr>
              <p:grpSpPr>
                <a:xfrm>
                  <a:off x="379896" y="0"/>
                  <a:ext cx="2899475" cy="1925782"/>
                  <a:chOff x="379896" y="0"/>
                  <a:chExt cx="2899475" cy="1925782"/>
                </a:xfrm>
              </p:grpSpPr>
              <p:grpSp>
                <p:nvGrpSpPr>
                  <p:cNvPr id="491" name="Shape 491"/>
                  <p:cNvGrpSpPr/>
                  <p:nvPr/>
                </p:nvGrpSpPr>
                <p:grpSpPr>
                  <a:xfrm>
                    <a:off x="1226644" y="0"/>
                    <a:ext cx="2052727" cy="1925782"/>
                    <a:chOff x="-176" y="0"/>
                    <a:chExt cx="2052727" cy="1925782"/>
                  </a:xfrm>
                </p:grpSpPr>
                <p:pic>
                  <p:nvPicPr>
                    <p:cNvPr id="492" name="Shape 492" descr="https://lh5.googleusercontent.com/Z5u_hsJmZ-SlgBANIZSW21ixFH6XJvQLoJuOlxxDBTCzCJTrW0TjW5P4BQbEja6v9hF-BL6FYL9ipyK_14I6l_IkAarT4_wDohIvuK_jUcUVoRQB55FYmtQubJtckTLu6e74LcI"/>
                    <p:cNvPicPr preferRelativeResize="0"/>
                    <p:nvPr/>
                  </p:nvPicPr>
                  <p:blipFill rotWithShape="1">
                    <a:blip r:embed="rId3">
                      <a:alphaModFix/>
                    </a:blip>
                    <a:srcRect/>
                    <a:stretch/>
                  </p:blipFill>
                  <p:spPr>
                    <a:xfrm>
                      <a:off x="-176" y="0"/>
                      <a:ext cx="1317982" cy="19257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493" name="Shape 493"/>
                    <p:cNvSpPr txBox="1"/>
                    <p:nvPr/>
                  </p:nvSpPr>
                  <p:spPr>
                    <a:xfrm>
                      <a:off x="774911" y="854826"/>
                      <a:ext cx="1277640" cy="36956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wrap="square"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Straps to transfer force to the foot and calf</a:t>
                      </a:r>
                    </a:p>
                  </p:txBody>
                </p:sp>
              </p:grpSp>
              <p:sp>
                <p:nvSpPr>
                  <p:cNvPr id="494" name="Shape 494"/>
                  <p:cNvSpPr txBox="1"/>
                  <p:nvPr/>
                </p:nvSpPr>
                <p:spPr>
                  <a:xfrm>
                    <a:off x="379896" y="329737"/>
                    <a:ext cx="1039494" cy="369569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wrap="square"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Viscoelastic rubber component</a:t>
                    </a:r>
                  </a:p>
                </p:txBody>
              </p:sp>
            </p:grpSp>
            <p:cxnSp>
              <p:nvCxnSpPr>
                <p:cNvPr id="495" name="Shape 495"/>
                <p:cNvCxnSpPr/>
                <p:nvPr/>
              </p:nvCxnSpPr>
              <p:spPr>
                <a:xfrm>
                  <a:off x="1091738" y="742603"/>
                  <a:ext cx="327660" cy="51816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1"/>
                  </a:solidFill>
                  <a:prstDash val="solid"/>
                  <a:miter lim="800000"/>
                  <a:headEnd type="none" w="med" len="med"/>
                  <a:tailEnd type="triangle" w="lg" len="lg"/>
                </a:ln>
              </p:spPr>
            </p:cxnSp>
          </p:grpSp>
          <p:cxnSp>
            <p:nvCxnSpPr>
              <p:cNvPr id="496" name="Shape 496"/>
              <p:cNvCxnSpPr/>
              <p:nvPr/>
            </p:nvCxnSpPr>
            <p:spPr>
              <a:xfrm rot="10800000">
                <a:off x="2142940" y="284018"/>
                <a:ext cx="125049" cy="51954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solid"/>
                <a:miter lim="800000"/>
                <a:headEnd type="none" w="med" len="med"/>
                <a:tailEnd type="triangle" w="lg" len="lg"/>
              </a:ln>
            </p:spPr>
          </p:cxnSp>
        </p:grpSp>
        <p:cxnSp>
          <p:nvCxnSpPr>
            <p:cNvPr id="497" name="Shape 497"/>
            <p:cNvCxnSpPr/>
            <p:nvPr/>
          </p:nvCxnSpPr>
          <p:spPr>
            <a:xfrm flipH="1">
              <a:off x="2108662" y="1184563"/>
              <a:ext cx="187036" cy="290946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med" len="med"/>
              <a:tailEnd type="triangle" w="lg" len="lg"/>
            </a:ln>
          </p:spPr>
        </p:cxnSp>
      </p:grpSp>
      <p:grpSp>
        <p:nvGrpSpPr>
          <p:cNvPr id="498" name="Shape 498"/>
          <p:cNvGrpSpPr/>
          <p:nvPr/>
        </p:nvGrpSpPr>
        <p:grpSpPr>
          <a:xfrm>
            <a:off x="6373219" y="2223308"/>
            <a:ext cx="2305166" cy="2355272"/>
            <a:chOff x="152400" y="0"/>
            <a:chExt cx="2305166" cy="2355273"/>
          </a:xfrm>
        </p:grpSpPr>
        <p:grpSp>
          <p:nvGrpSpPr>
            <p:cNvPr id="499" name="Shape 499"/>
            <p:cNvGrpSpPr/>
            <p:nvPr/>
          </p:nvGrpSpPr>
          <p:grpSpPr>
            <a:xfrm>
              <a:off x="152400" y="0"/>
              <a:ext cx="2305166" cy="2355273"/>
              <a:chOff x="152400" y="0"/>
              <a:chExt cx="2305166" cy="2355273"/>
            </a:xfrm>
          </p:grpSpPr>
          <p:grpSp>
            <p:nvGrpSpPr>
              <p:cNvPr id="500" name="Shape 500"/>
              <p:cNvGrpSpPr/>
              <p:nvPr/>
            </p:nvGrpSpPr>
            <p:grpSpPr>
              <a:xfrm>
                <a:off x="152400" y="0"/>
                <a:ext cx="2305166" cy="2355273"/>
                <a:chOff x="0" y="0"/>
                <a:chExt cx="2305166" cy="2355273"/>
              </a:xfrm>
            </p:grpSpPr>
            <p:pic>
              <p:nvPicPr>
                <p:cNvPr id="501" name="Shape 501" descr="https://lh4.googleusercontent.com/yxcrKIbWislXZfsz1ZgBboKysXwf-YwIEdPnUo4XYrO1rK8eOJ1LrSJEDYfGxHFv-nn3b5mGvOU4na445h02_t-f9F8DE1tNIuP_yyCcUVGfeEPVE3qYCBpkwijObFrONVlWK4E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1264920" y="0"/>
                  <a:ext cx="1040246" cy="235527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2" name="Shape 502" descr="https://lh4.googleusercontent.com/TkihE0DWveuRwUV2-SbW78Aj6u4sd_7GzzAO9jzibWtHuzopap6z8pgRZ3w9715BdCWQLnQTtixKzjC0jMjUflnSIKXDzuRpiDLstM-C0RZSjSIZf5muIQsBNaY_81y2d5-vZSA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0" y="434340"/>
                  <a:ext cx="1046788" cy="154401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503" name="Shape 503"/>
              <p:cNvSpPr txBox="1"/>
              <p:nvPr/>
            </p:nvSpPr>
            <p:spPr>
              <a:xfrm>
                <a:off x="1420091" y="318655"/>
                <a:ext cx="166370" cy="25844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 b="0" i="0" u="none" strike="noStrike" cap="none">
                    <a:solidFill>
                      <a:srgbClr val="44546A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</p:grpSp>
        <p:sp>
          <p:nvSpPr>
            <p:cNvPr id="504" name="Shape 504"/>
            <p:cNvSpPr txBox="1"/>
            <p:nvPr/>
          </p:nvSpPr>
          <p:spPr>
            <a:xfrm>
              <a:off x="193964" y="304800"/>
              <a:ext cx="166370" cy="2584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0" i="0" u="none" strike="noStrike" cap="none">
                  <a:solidFill>
                    <a:srgbClr val="44546A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Project scop</a:t>
            </a:r>
            <a:r>
              <a:rPr lang="en-US"/>
              <a:t>e</a:t>
            </a:r>
          </a:p>
        </p:txBody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</a:rPr>
              <a:t>Need statement </a:t>
            </a:r>
            <a:r>
              <a:rPr lang="en-US" sz="3000" b="1"/>
              <a:t>and scope unchanged</a:t>
            </a:r>
            <a:r>
              <a:rPr lang="en-US" sz="3000" b="1" i="0" u="none" strike="noStrike" cap="none">
                <a:solidFill>
                  <a:schemeClr val="dk1"/>
                </a:solidFill>
              </a:rPr>
              <a:t>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  <a:p>
            <a:pPr marL="228600" lvl="0" indent="-228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Arial"/>
              <a:buChar char="▪"/>
            </a:pPr>
            <a:r>
              <a:rPr lang="en-US">
                <a:solidFill>
                  <a:srgbClr val="000000"/>
                </a:solidFill>
              </a:rPr>
              <a:t>Objective</a:t>
            </a:r>
          </a:p>
          <a:p>
            <a:pPr marL="457200" lvl="1" indent="-18288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Char char="▪"/>
            </a:pPr>
            <a:r>
              <a:rPr lang="en-US">
                <a:solidFill>
                  <a:srgbClr val="000000"/>
                </a:solidFill>
              </a:rPr>
              <a:t>To reduce pain and accelerate healing in runners with Achilles tendinopathy.</a:t>
            </a:r>
          </a:p>
          <a:p>
            <a:pPr marL="228600" lvl="0" indent="0" rtl="0">
              <a:lnSpc>
                <a:spcPct val="115000"/>
              </a:lnSpc>
              <a:spcBef>
                <a:spcPts val="480"/>
              </a:spcBef>
              <a:buNone/>
            </a:pPr>
            <a:endParaRPr sz="1000">
              <a:solidFill>
                <a:srgbClr val="000000"/>
              </a:solidFill>
            </a:endParaRPr>
          </a:p>
          <a:p>
            <a:pPr marL="228600" lvl="0" indent="-228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Arial"/>
              <a:buChar char="▪"/>
            </a:pPr>
            <a:r>
              <a:rPr lang="en-US">
                <a:solidFill>
                  <a:srgbClr val="000000"/>
                </a:solidFill>
              </a:rPr>
              <a:t>Additional Criteria</a:t>
            </a:r>
          </a:p>
          <a:p>
            <a:pPr marL="457200" lvl="1" indent="-18288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</a:pPr>
            <a:r>
              <a:rPr lang="en-US">
                <a:solidFill>
                  <a:srgbClr val="000000"/>
                </a:solidFill>
              </a:rPr>
              <a:t>Accessible</a:t>
            </a:r>
          </a:p>
          <a:p>
            <a:pPr marL="457200" lvl="1" indent="-18288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</a:pPr>
            <a:r>
              <a:rPr lang="en-US">
                <a:solidFill>
                  <a:srgbClr val="000000"/>
                </a:solidFill>
              </a:rPr>
              <a:t>Portable</a:t>
            </a:r>
          </a:p>
          <a:p>
            <a:pPr marL="457200" lvl="1" indent="-18288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</a:pPr>
            <a:r>
              <a:rPr lang="en-US">
                <a:solidFill>
                  <a:srgbClr val="000000"/>
                </a:solidFill>
              </a:rPr>
              <a:t>Reusable</a:t>
            </a:r>
          </a:p>
          <a:p>
            <a:pPr marL="457200" lvl="1" indent="-18288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</a:pPr>
            <a:r>
              <a:rPr lang="en-US">
                <a:solidFill>
                  <a:srgbClr val="000000"/>
                </a:solidFill>
              </a:rPr>
              <a:t>User friendly</a:t>
            </a:r>
          </a:p>
          <a:p>
            <a:pPr marL="457200" lvl="1" indent="-18288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Char char="▪"/>
            </a:pPr>
            <a:r>
              <a:rPr lang="en-US">
                <a:solidFill>
                  <a:srgbClr val="000000"/>
                </a:solidFill>
              </a:rPr>
              <a:t>Inexpensive 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Team responsibilities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09601" y="1269507"/>
            <a:ext cx="10974592" cy="452169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Eshan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Interface with vendors, communicate with client, software design, </a:t>
            </a:r>
            <a:r>
              <a:rPr lang="en-US" sz="1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research materials, preliminary drawings.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Rachel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assignments to blackboard, oversee website design, electrical design, CAD design.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Brianna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 shared account, update google calendar, mechanical modeling, </a:t>
            </a:r>
            <a:r>
              <a:rPr lang="en-US" sz="1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budgeting, sewing wearable components.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Preliminary research, brainstorming, device design and assembly, writing reports and presentations.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Changes to specifications</a:t>
            </a:r>
          </a:p>
        </p:txBody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09601" y="1145219"/>
            <a:ext cx="10974592" cy="500700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</a:t>
            </a:r>
          </a:p>
          <a:p>
            <a:pPr marL="457200" marR="0" lvl="1" indent="-18288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to user $40                 $60 </a:t>
            </a:r>
          </a:p>
          <a:p>
            <a:pPr marL="457200" marR="0" lvl="1" indent="-18288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Recurring costs eliminated to reflect scope.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Durability</a:t>
            </a:r>
          </a:p>
          <a:p>
            <a:pPr marL="457200" marR="0" lvl="1" indent="-18288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Quantitative value: device must remain functional through reasonable use for at least one year.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Safety</a:t>
            </a:r>
          </a:p>
          <a:p>
            <a:pPr marL="457200" marR="0" lvl="1" indent="-18288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“Incapable of inflicting harm”                 “Incapable of inflicting mechanical harm during reasonable use.”</a:t>
            </a:r>
          </a:p>
          <a:p>
            <a:pPr marL="457200" marR="0" lvl="1" indent="-18288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Electrical components covered, biocompatible materials, no sharp edges, device temperature cannot harm users.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“Outcome”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“Evidence of efficacy”</a:t>
            </a:r>
          </a:p>
          <a:p>
            <a:pPr marL="457200" marR="0" lvl="1" indent="-18288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in scientific or clinical literature.               </a:t>
            </a:r>
          </a:p>
          <a:p>
            <a:pPr marL="274320" marR="0" lvl="1" indent="-11430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2911876" y="1571348"/>
            <a:ext cx="887767" cy="30184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8412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Shape 413"/>
          <p:cNvSpPr/>
          <p:nvPr/>
        </p:nvSpPr>
        <p:spPr>
          <a:xfrm>
            <a:off x="4111840" y="3783367"/>
            <a:ext cx="887767" cy="30184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8412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Shape 414"/>
          <p:cNvSpPr/>
          <p:nvPr/>
        </p:nvSpPr>
        <p:spPr>
          <a:xfrm>
            <a:off x="2417684" y="5162365"/>
            <a:ext cx="887767" cy="30184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8412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Other specifications (unchanged)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Portability 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No perceptible change in gait (due to weight) if wearable.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530"/>
              <a:buFont typeface="Arial"/>
              <a:buChar char="▪"/>
            </a:pPr>
            <a:r>
              <a:rPr lang="en-US" sz="153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Within airline carry-on requirements.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Accessibility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Available without prescription. 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530"/>
              <a:buFont typeface="Arial"/>
              <a:buChar char="▪"/>
            </a:pPr>
            <a:r>
              <a:rPr lang="en-US" sz="153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Regular access to PT clinic, athletic trainer, etc. is not necessary.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530"/>
              <a:buFont typeface="Arial"/>
              <a:buChar char="▪"/>
            </a:pPr>
            <a:r>
              <a:rPr lang="en-US" sz="153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be sold at sporting goods or drug stores.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Usability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Does not require specialized training. Does not require user input or monitoring.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“One size fits all” or available in a variety of sizes.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Reusability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Does not have to be replaced after every use.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Comfort 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Discomfort is not a limiting factor in the use of the device.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assembly 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Assembled by the user and reader to use in 30 seconds or less.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Hygiene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appropriate parts can be sanitized.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Aesthetics 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appearance should not intimidate the user.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700"/>
              <a:buFont typeface="Arial"/>
              <a:buChar char="▪"/>
            </a:pP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source </a:t>
            </a: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has enough power to last the duration of treatment.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buClr>
                <a:srgbClr val="A43E27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Solution analysis</a:t>
            </a:r>
          </a:p>
        </p:txBody>
      </p:sp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1850"/>
              <a:buFont typeface="Arial"/>
              <a:buChar char="▪"/>
            </a:pPr>
            <a:r>
              <a:rPr lang="en-US" sz="18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important design metrics (Pugh chart score of 10):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Safety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Portability – important for scope and need statement.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Accessibility – important for scope and need statement.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Deadline (feasibility).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1850"/>
              <a:buFont typeface="Arial"/>
              <a:buChar char="▪"/>
            </a:pPr>
            <a:r>
              <a:rPr lang="en-US" sz="18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Moderately important design metrics (Pugh chart score 6-8):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Usability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Reusabiilty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Comfort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of efficacy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assembley.</a:t>
            </a:r>
          </a:p>
          <a:p>
            <a:pPr marL="457200" marR="0" lvl="1" indent="-182880" algn="l" rtl="0">
              <a:lnSpc>
                <a:spcPct val="70000"/>
              </a:lnSpc>
              <a:spcBef>
                <a:spcPts val="1200"/>
              </a:spcBef>
              <a:buClr>
                <a:srgbClr val="A43E27"/>
              </a:buClr>
              <a:buSzPts val="1665"/>
              <a:buFont typeface="Arial"/>
              <a:buChar char="▪"/>
            </a:pPr>
            <a:r>
              <a:rPr lang="en-US" sz="16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Durability.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Solution analysis</a:t>
            </a:r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Lowest weighted design metrics (Pugh chart score of 1-5):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Hygiene.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Aesthetics.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Design alternatives</a:t>
            </a:r>
          </a:p>
        </p:txBody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Robotic assistive device (45.6%)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Mechanically active “exoskeleton” to reduce strain on Achilles.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weight, high cost, unrealistic given the deadline.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to be unsafe during normal operation.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 stretch machine (48.3%)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Substantial support in clinical literature (eccentric exercises).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Reusable and durable.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portable, expensive, unrealistic given the deadline.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 foot/ankle bath (52.5%)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Foot sized bath – passes gentle electrical current through Achilles.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clinical support, low portability, uncomfortable.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609601" y="160953"/>
            <a:ext cx="10974592" cy="905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03200" algn="l" rtl="0">
              <a:lnSpc>
                <a:spcPct val="90000"/>
              </a:lnSpc>
              <a:spcBef>
                <a:spcPts val="0"/>
              </a:spcBef>
              <a:buClr>
                <a:srgbClr val="A43E27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A43E27"/>
                </a:solidFill>
                <a:latin typeface="Arial"/>
                <a:ea typeface="Arial"/>
                <a:cs typeface="Arial"/>
                <a:sym typeface="Arial"/>
              </a:rPr>
              <a:t>Design alternatives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609601" y="1252604"/>
            <a:ext cx="10974592" cy="49227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Wearable E-Stim device (55.5%)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 current passed through Achilles tendon – fully automatic treatment.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Very little clinical support.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Wearable LLLT – laser light source (59.4%)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Substantial support in clinical literature.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unsafe, difficult to complete by deadline (requires temperature feedback – challenging to fully automate), and would be costly.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 Graston device (60.0%)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Automatically administer Graston therapy.</a:t>
            </a:r>
          </a:p>
          <a:p>
            <a:pPr marL="457200" marR="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43E27"/>
              </a:buClr>
              <a:buSzPts val="1800"/>
              <a:buFont typeface="Aria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Graston is a dynamic, 3D technique – difficult to engineer a safe and effective device.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buClr>
                <a:srgbClr val="A43E27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5" name="Shape 4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7075" y="4002175"/>
            <a:ext cx="4015750" cy="2258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rgbClr val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rgbClr val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1100</Words>
  <Application>Microsoft Macintosh PowerPoint</Application>
  <PresentationFormat>Custom</PresentationFormat>
  <Paragraphs>155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Diamond Grid 16x9</vt:lpstr>
      <vt:lpstr>Group 16 Achilles rehab device Progress report</vt:lpstr>
      <vt:lpstr>Project scope</vt:lpstr>
      <vt:lpstr>Team responsibilities</vt:lpstr>
      <vt:lpstr>Changes to specifications</vt:lpstr>
      <vt:lpstr>Other specifications (unchanged)</vt:lpstr>
      <vt:lpstr>Solution analysis</vt:lpstr>
      <vt:lpstr>Solution analysis</vt:lpstr>
      <vt:lpstr>Design alternatives</vt:lpstr>
      <vt:lpstr>Design alternatives</vt:lpstr>
      <vt:lpstr>Design alternatives</vt:lpstr>
      <vt:lpstr>Design alternatives</vt:lpstr>
      <vt:lpstr>Design alternatives</vt:lpstr>
      <vt:lpstr>Design alternatives</vt:lpstr>
      <vt:lpstr>Design alternatives</vt:lpstr>
      <vt:lpstr>Summary of solution analysis</vt:lpstr>
      <vt:lpstr>Overview of mechanical assistive device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16 Achilles rehab device Progress report</dc:title>
  <cp:lastModifiedBy>Rachel</cp:lastModifiedBy>
  <cp:revision>1</cp:revision>
  <dcterms:modified xsi:type="dcterms:W3CDTF">2017-12-08T04:33:37Z</dcterms:modified>
</cp:coreProperties>
</file>